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76"/>
  </p:notesMasterIdLst>
  <p:sldIdLst>
    <p:sldId id="33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5" r:id="rId19"/>
    <p:sldId id="276" r:id="rId20"/>
    <p:sldId id="277" r:id="rId21"/>
    <p:sldId id="279" r:id="rId22"/>
    <p:sldId id="280" r:id="rId23"/>
    <p:sldId id="281" r:id="rId24"/>
    <p:sldId id="282" r:id="rId25"/>
    <p:sldId id="283" r:id="rId26"/>
    <p:sldId id="284" r:id="rId27"/>
    <p:sldId id="285" r:id="rId28"/>
    <p:sldId id="286" r:id="rId29"/>
    <p:sldId id="287" r:id="rId30"/>
    <p:sldId id="288" r:id="rId31"/>
    <p:sldId id="289" r:id="rId32"/>
    <p:sldId id="291" r:id="rId33"/>
    <p:sldId id="292" r:id="rId34"/>
    <p:sldId id="330" r:id="rId35"/>
    <p:sldId id="293" r:id="rId36"/>
    <p:sldId id="331" r:id="rId37"/>
    <p:sldId id="294" r:id="rId38"/>
    <p:sldId id="332" r:id="rId39"/>
    <p:sldId id="295" r:id="rId40"/>
    <p:sldId id="296" r:id="rId41"/>
    <p:sldId id="297" r:id="rId42"/>
    <p:sldId id="333" r:id="rId43"/>
    <p:sldId id="334" r:id="rId44"/>
    <p:sldId id="298" r:id="rId45"/>
    <p:sldId id="299" r:id="rId46"/>
    <p:sldId id="300" r:id="rId47"/>
    <p:sldId id="301" r:id="rId48"/>
    <p:sldId id="302" r:id="rId49"/>
    <p:sldId id="303" r:id="rId50"/>
    <p:sldId id="304" r:id="rId51"/>
    <p:sldId id="305" r:id="rId52"/>
    <p:sldId id="306"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03" userDrawn="1">
          <p15:clr>
            <a:srgbClr val="A4A3A4"/>
          </p15:clr>
        </p15:guide>
        <p15:guide id="4" pos="975" userDrawn="1">
          <p15:clr>
            <a:srgbClr val="A4A3A4"/>
          </p15:clr>
        </p15:guide>
        <p15:guide id="5" pos="476" userDrawn="1">
          <p15:clr>
            <a:srgbClr val="A4A3A4"/>
          </p15:clr>
        </p15:guide>
        <p15:guide id="6" orient="horz" pos="958" userDrawn="1">
          <p15:clr>
            <a:srgbClr val="A4A3A4"/>
          </p15:clr>
        </p15:guide>
        <p15:guide id="7" orient="horz" pos="527" userDrawn="1">
          <p15:clr>
            <a:srgbClr val="A4A3A4"/>
          </p15:clr>
        </p15:guide>
        <p15:guide id="8" pos="5534" userDrawn="1">
          <p15:clr>
            <a:srgbClr val="A4A3A4"/>
          </p15:clr>
        </p15:guide>
        <p15:guide id="9" orient="horz" pos="39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non, Bincy" initials="MB" lastIdx="5" clrIdx="0">
    <p:extLst>
      <p:ext uri="{19B8F6BF-5375-455C-9EA6-DF929625EA0E}">
        <p15:presenceInfo xmlns:p15="http://schemas.microsoft.com/office/powerpoint/2012/main" userId="Menon, Bincy" providerId="None"/>
      </p:ext>
    </p:extLst>
  </p:cmAuthor>
  <p:cmAuthor id="2" name="user" initials="u"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9070" autoAdjust="0"/>
  </p:normalViewPr>
  <p:slideViewPr>
    <p:cSldViewPr snapToGrid="0" snapToObjects="1">
      <p:cViewPr varScale="1">
        <p:scale>
          <a:sx n="99" d="100"/>
          <a:sy n="99" d="100"/>
        </p:scale>
        <p:origin x="2094" y="78"/>
      </p:cViewPr>
      <p:guideLst>
        <p:guide pos="703"/>
        <p:guide pos="975"/>
        <p:guide pos="476"/>
        <p:guide orient="horz" pos="958"/>
        <p:guide orient="horz" pos="527"/>
        <p:guide pos="5534"/>
        <p:guide orient="horz" pos="39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46D903A5-DE39-4380-9BBD-0B6A7D11858D}" type="datetimeFigureOut">
              <a:rPr lang="en-IN" smtClean="0"/>
              <a:pPr/>
              <a:t>30-03-2019</a:t>
            </a:fld>
            <a:endParaRPr lang="en-IN"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A7044A6D-A322-4903-AC70-6939CAC64E6F}" type="slidenum">
              <a:rPr lang="en-IN" smtClean="0"/>
              <a:pPr/>
              <a:t>‹#›</a:t>
            </a:fld>
            <a:endParaRPr lang="en-IN" dirty="0"/>
          </a:p>
        </p:txBody>
      </p:sp>
    </p:spTree>
    <p:extLst>
      <p:ext uri="{BB962C8B-B14F-4D97-AF65-F5344CB8AC3E}">
        <p14:creationId xmlns:p14="http://schemas.microsoft.com/office/powerpoint/2010/main" val="3937747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C07E3DFF-687C-4CF5-9849-A92F8D4F2927}"/>
              </a:ext>
            </a:extLst>
          </p:cNvPr>
          <p:cNvSpPr>
            <a:spLocks noGrp="1" noRot="1" noChangeAspect="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C6B76B4B-C18C-44F1-BB19-C0D2A42E25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a:extLst>
              <a:ext uri="{FF2B5EF4-FFF2-40B4-BE49-F238E27FC236}">
                <a16:creationId xmlns:a16="http://schemas.microsoft.com/office/drawing/2014/main" id="{09FB6AC2-2AD9-4AEB-9E72-C465C857B9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A64A975-5D67-410A-801F-8BEDDF40DB8A}" type="slidenum">
              <a:rPr lang="en-US" altLang="en-US" smtClean="0">
                <a:solidFill>
                  <a:srgbClr val="000000"/>
                </a:solidFill>
                <a:latin typeface="Arial" panose="020B0604020202020204" pitchFamily="34" charset="0"/>
                <a:ea typeface="ＭＳ Ｐゴシック" panose="020B0600070205080204" pitchFamily="34" charset="-128"/>
              </a:rPr>
              <a:pPr>
                <a:spcBef>
                  <a:spcPct val="0"/>
                </a:spcBef>
              </a:pPr>
              <a:t>1</a:t>
            </a:fld>
            <a:endParaRPr lang="en-US" altLang="en-US" dirty="0">
              <a:solidFill>
                <a:srgbClr val="000000"/>
              </a:solidFill>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FontTx/>
              <a:buNone/>
              <a:defRPr/>
            </a:pPr>
            <a:r>
              <a:rPr lang="en-GB" altLang="en-US" sz="1200" b="0" kern="1200" dirty="0" smtClean="0">
                <a:solidFill>
                  <a:srgbClr val="007BA4"/>
                </a:solidFill>
                <a:latin typeface="Arial" panose="020B0604020202020204" pitchFamily="34" charset="0"/>
                <a:ea typeface="+mn-ea"/>
                <a:cs typeface="Times New Roman" panose="02020603050405020304" pitchFamily="18" charset="0"/>
              </a:rPr>
              <a:t>Figure 8.14 </a:t>
            </a:r>
          </a:p>
          <a:p>
            <a:pPr>
              <a:spcBef>
                <a:spcPts val="0"/>
              </a:spcBef>
              <a:buFontTx/>
              <a:buNone/>
              <a:defRPr/>
            </a:pPr>
            <a:r>
              <a:rPr lang="en-US" altLang="en-US" sz="1200" b="0" dirty="0" smtClean="0">
                <a:solidFill>
                  <a:srgbClr val="007BA4"/>
                </a:solidFill>
                <a:cs typeface="Times New Roman" panose="02020603050405020304" pitchFamily="18" charset="0"/>
              </a:rPr>
              <a:t>A portion of the wireframe from the Explore Scot app</a:t>
            </a:r>
          </a:p>
          <a:p>
            <a:endParaRPr lang="en-IN" dirty="0"/>
          </a:p>
        </p:txBody>
      </p:sp>
      <p:sp>
        <p:nvSpPr>
          <p:cNvPr id="4" name="Slide Number Placeholder 3"/>
          <p:cNvSpPr>
            <a:spLocks noGrp="1"/>
          </p:cNvSpPr>
          <p:nvPr>
            <p:ph type="sldNum" sz="quarter" idx="10"/>
          </p:nvPr>
        </p:nvSpPr>
        <p:spPr/>
        <p:txBody>
          <a:bodyPr/>
          <a:lstStyle/>
          <a:p>
            <a:fld id="{A7044A6D-A322-4903-AC70-6939CAC64E6F}" type="slidenum">
              <a:rPr lang="en-IN" smtClean="0"/>
              <a:pPr/>
              <a:t>43</a:t>
            </a:fld>
            <a:endParaRPr lang="en-IN" dirty="0"/>
          </a:p>
        </p:txBody>
      </p:sp>
    </p:spTree>
    <p:extLst>
      <p:ext uri="{BB962C8B-B14F-4D97-AF65-F5344CB8AC3E}">
        <p14:creationId xmlns:p14="http://schemas.microsoft.com/office/powerpoint/2010/main" val="1865339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Figure 8.15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Paper prototype of a messaging screen for a home communications </a:t>
            </a:r>
            <a:r>
              <a:rPr lang="en-US" sz="1200" b="0" i="0" u="none" strike="noStrike" kern="1200" baseline="0" dirty="0" err="1" smtClean="0">
                <a:solidFill>
                  <a:schemeClr val="tx1"/>
                </a:solidFill>
                <a:latin typeface="Arial" panose="020B0604020202020204" pitchFamily="34" charset="0"/>
                <a:ea typeface="+mn-ea"/>
                <a:cs typeface="+mn-cs"/>
              </a:rPr>
              <a:t>centre</a:t>
            </a:r>
            <a:endParaRPr lang="en-IN" dirty="0">
              <a:solidFill>
                <a:schemeClr val="tx1"/>
              </a:solidFill>
            </a:endParaRPr>
          </a:p>
        </p:txBody>
      </p:sp>
      <p:sp>
        <p:nvSpPr>
          <p:cNvPr id="4" name="Slide Number Placeholder 3"/>
          <p:cNvSpPr>
            <a:spLocks noGrp="1"/>
          </p:cNvSpPr>
          <p:nvPr>
            <p:ph type="sldNum" sz="quarter" idx="10"/>
          </p:nvPr>
        </p:nvSpPr>
        <p:spPr/>
        <p:txBody>
          <a:bodyPr/>
          <a:lstStyle/>
          <a:p>
            <a:fld id="{A7044A6D-A322-4903-AC70-6939CAC64E6F}" type="slidenum">
              <a:rPr lang="en-IN" smtClean="0"/>
              <a:pPr/>
              <a:t>51</a:t>
            </a:fld>
            <a:endParaRPr lang="en-IN" dirty="0"/>
          </a:p>
        </p:txBody>
      </p:sp>
    </p:spTree>
    <p:extLst>
      <p:ext uri="{BB962C8B-B14F-4D97-AF65-F5344CB8AC3E}">
        <p14:creationId xmlns:p14="http://schemas.microsoft.com/office/powerpoint/2010/main" val="1445355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Figure 8.16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Different embodiments of a companion</a:t>
            </a:r>
            <a:endParaRPr lang="en-IN" dirty="0"/>
          </a:p>
        </p:txBody>
      </p:sp>
      <p:sp>
        <p:nvSpPr>
          <p:cNvPr id="4" name="Slide Number Placeholder 3"/>
          <p:cNvSpPr>
            <a:spLocks noGrp="1"/>
          </p:cNvSpPr>
          <p:nvPr>
            <p:ph type="sldNum" sz="quarter" idx="10"/>
          </p:nvPr>
        </p:nvSpPr>
        <p:spPr/>
        <p:txBody>
          <a:bodyPr/>
          <a:lstStyle/>
          <a:p>
            <a:fld id="{A7044A6D-A322-4903-AC70-6939CAC64E6F}" type="slidenum">
              <a:rPr lang="en-IN" smtClean="0"/>
              <a:pPr/>
              <a:t>56</a:t>
            </a:fld>
            <a:endParaRPr lang="en-IN" dirty="0"/>
          </a:p>
        </p:txBody>
      </p:sp>
    </p:spTree>
    <p:extLst>
      <p:ext uri="{BB962C8B-B14F-4D97-AF65-F5344CB8AC3E}">
        <p14:creationId xmlns:p14="http://schemas.microsoft.com/office/powerpoint/2010/main" val="1445385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Figure 8.1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A sketch for the interface to an interactive shopping service</a:t>
            </a:r>
          </a:p>
          <a:p>
            <a:endParaRPr lang="en-US" sz="1200" b="0" i="0" u="none" strike="noStrike" kern="1200" baseline="0" dirty="0" smtClean="0">
              <a:solidFill>
                <a:schemeClr val="tx1"/>
              </a:solidFill>
              <a:latin typeface="Arial" panose="020B0604020202020204" pitchFamily="34" charset="0"/>
              <a:ea typeface="+mn-ea"/>
              <a:cs typeface="+mn-cs"/>
            </a:endParaRPr>
          </a:p>
          <a:p>
            <a:r>
              <a:rPr lang="en-US" sz="1200" b="0" i="0" u="none" strike="noStrike" kern="1200" baseline="0" dirty="0" smtClean="0">
                <a:solidFill>
                  <a:schemeClr val="tx1"/>
                </a:solidFill>
                <a:latin typeface="Arial" panose="020B0604020202020204" pitchFamily="34" charset="0"/>
                <a:ea typeface="+mn-ea"/>
                <a:cs typeface="+mn-cs"/>
              </a:rPr>
              <a:t>Figure 8.2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Snapshot of a key moment in an interaction</a:t>
            </a:r>
            <a:endParaRPr lang="en-IN" dirty="0"/>
          </a:p>
        </p:txBody>
      </p:sp>
      <p:sp>
        <p:nvSpPr>
          <p:cNvPr id="4" name="Slide Number Placeholder 3"/>
          <p:cNvSpPr>
            <a:spLocks noGrp="1"/>
          </p:cNvSpPr>
          <p:nvPr>
            <p:ph type="sldNum" sz="quarter" idx="10"/>
          </p:nvPr>
        </p:nvSpPr>
        <p:spPr/>
        <p:txBody>
          <a:bodyPr/>
          <a:lstStyle/>
          <a:p>
            <a:fld id="{A7044A6D-A322-4903-AC70-6939CAC64E6F}" type="slidenum">
              <a:rPr lang="en-IN" smtClean="0"/>
              <a:pPr/>
              <a:t>16</a:t>
            </a:fld>
            <a:endParaRPr lang="en-IN" dirty="0"/>
          </a:p>
        </p:txBody>
      </p:sp>
    </p:spTree>
    <p:extLst>
      <p:ext uri="{BB962C8B-B14F-4D97-AF65-F5344CB8AC3E}">
        <p14:creationId xmlns:p14="http://schemas.microsoft.com/office/powerpoint/2010/main" val="386370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Figure 8.3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A user journey of someone attracted by an advertisement</a:t>
            </a:r>
          </a:p>
          <a:p>
            <a:endParaRPr lang="en-US" sz="1200" b="0" i="0" u="none" strike="noStrike" kern="1200" baseline="0" dirty="0" smtClean="0">
              <a:solidFill>
                <a:schemeClr val="tx1"/>
              </a:solidFill>
              <a:latin typeface="Arial" panose="020B0604020202020204" pitchFamily="34" charset="0"/>
              <a:ea typeface="+mn-ea"/>
              <a:cs typeface="+mn-cs"/>
            </a:endParaRPr>
          </a:p>
          <a:p>
            <a:r>
              <a:rPr lang="en-US" sz="1200" b="0" i="0" u="none" strike="noStrike" kern="1200" baseline="0" dirty="0" smtClean="0">
                <a:solidFill>
                  <a:schemeClr val="tx1"/>
                </a:solidFill>
                <a:latin typeface="Arial" panose="020B0604020202020204" pitchFamily="34" charset="0"/>
                <a:ea typeface="+mn-ea"/>
                <a:cs typeface="+mn-cs"/>
              </a:rPr>
              <a:t>Figure 8.4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The addition of arrows and annotation</a:t>
            </a:r>
            <a:endParaRPr lang="en-IN" dirty="0"/>
          </a:p>
        </p:txBody>
      </p:sp>
      <p:sp>
        <p:nvSpPr>
          <p:cNvPr id="4" name="Slide Number Placeholder 3"/>
          <p:cNvSpPr>
            <a:spLocks noGrp="1"/>
          </p:cNvSpPr>
          <p:nvPr>
            <p:ph type="sldNum" sz="quarter" idx="10"/>
          </p:nvPr>
        </p:nvSpPr>
        <p:spPr/>
        <p:txBody>
          <a:bodyPr/>
          <a:lstStyle/>
          <a:p>
            <a:fld id="{A7044A6D-A322-4903-AC70-6939CAC64E6F}" type="slidenum">
              <a:rPr lang="en-IN" smtClean="0"/>
              <a:pPr/>
              <a:t>20</a:t>
            </a:fld>
            <a:endParaRPr lang="en-IN" dirty="0"/>
          </a:p>
        </p:txBody>
      </p:sp>
    </p:spTree>
    <p:extLst>
      <p:ext uri="{BB962C8B-B14F-4D97-AF65-F5344CB8AC3E}">
        <p14:creationId xmlns:p14="http://schemas.microsoft.com/office/powerpoint/2010/main" val="3679540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Figure 8.5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A mood board</a:t>
            </a:r>
            <a:endParaRPr lang="en-IN" dirty="0"/>
          </a:p>
        </p:txBody>
      </p:sp>
      <p:sp>
        <p:nvSpPr>
          <p:cNvPr id="4" name="Slide Number Placeholder 3"/>
          <p:cNvSpPr>
            <a:spLocks noGrp="1"/>
          </p:cNvSpPr>
          <p:nvPr>
            <p:ph type="sldNum" sz="quarter" idx="10"/>
          </p:nvPr>
        </p:nvSpPr>
        <p:spPr/>
        <p:txBody>
          <a:bodyPr/>
          <a:lstStyle/>
          <a:p>
            <a:fld id="{A7044A6D-A322-4903-AC70-6939CAC64E6F}" type="slidenum">
              <a:rPr lang="en-IN" smtClean="0"/>
              <a:pPr/>
              <a:t>25</a:t>
            </a:fld>
            <a:endParaRPr lang="en-IN" dirty="0"/>
          </a:p>
        </p:txBody>
      </p:sp>
    </p:spTree>
    <p:extLst>
      <p:ext uri="{BB962C8B-B14F-4D97-AF65-F5344CB8AC3E}">
        <p14:creationId xmlns:p14="http://schemas.microsoft.com/office/powerpoint/2010/main" val="406250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Figure 8.9</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A user journey map</a:t>
            </a:r>
          </a:p>
          <a:p>
            <a:endParaRPr lang="en-US" sz="1200" b="0" i="0" u="none" strike="noStrike" kern="1200" baseline="0" dirty="0" smtClean="0">
              <a:solidFill>
                <a:schemeClr val="tx1"/>
              </a:solidFill>
              <a:latin typeface="Arial" panose="020B0604020202020204" pitchFamily="34" charset="0"/>
              <a:ea typeface="+mn-ea"/>
              <a:cs typeface="+mn-cs"/>
            </a:endParaRPr>
          </a:p>
          <a:p>
            <a:r>
              <a:rPr lang="en-US" sz="1200" b="0" i="0" u="none" strike="noStrike" kern="1200" baseline="0" dirty="0" smtClean="0">
                <a:solidFill>
                  <a:schemeClr val="tx1"/>
                </a:solidFill>
                <a:latin typeface="Arial" panose="020B0604020202020204" pitchFamily="34" charset="0"/>
                <a:ea typeface="+mn-ea"/>
                <a:cs typeface="+mn-cs"/>
              </a:rPr>
              <a:t>Figure 8.10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A customer journey map</a:t>
            </a:r>
            <a:endParaRPr lang="en-IN" dirty="0"/>
          </a:p>
        </p:txBody>
      </p:sp>
      <p:sp>
        <p:nvSpPr>
          <p:cNvPr id="4" name="Slide Number Placeholder 3"/>
          <p:cNvSpPr>
            <a:spLocks noGrp="1"/>
          </p:cNvSpPr>
          <p:nvPr>
            <p:ph type="sldNum" sz="quarter" idx="10"/>
          </p:nvPr>
        </p:nvSpPr>
        <p:spPr/>
        <p:txBody>
          <a:bodyPr/>
          <a:lstStyle/>
          <a:p>
            <a:fld id="{A7044A6D-A322-4903-AC70-6939CAC64E6F}" type="slidenum">
              <a:rPr lang="en-IN" smtClean="0"/>
              <a:pPr/>
              <a:t>36</a:t>
            </a:fld>
            <a:endParaRPr lang="en-IN" dirty="0"/>
          </a:p>
        </p:txBody>
      </p:sp>
    </p:spTree>
    <p:extLst>
      <p:ext uri="{BB962C8B-B14F-4D97-AF65-F5344CB8AC3E}">
        <p14:creationId xmlns:p14="http://schemas.microsoft.com/office/powerpoint/2010/main" val="318700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Figure 8.11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An actor/service ecology map</a:t>
            </a:r>
            <a:endParaRPr lang="en-IN" dirty="0"/>
          </a:p>
        </p:txBody>
      </p:sp>
      <p:sp>
        <p:nvSpPr>
          <p:cNvPr id="4" name="Slide Number Placeholder 3"/>
          <p:cNvSpPr>
            <a:spLocks noGrp="1"/>
          </p:cNvSpPr>
          <p:nvPr>
            <p:ph type="sldNum" sz="quarter" idx="10"/>
          </p:nvPr>
        </p:nvSpPr>
        <p:spPr/>
        <p:txBody>
          <a:bodyPr/>
          <a:lstStyle/>
          <a:p>
            <a:fld id="{A7044A6D-A322-4903-AC70-6939CAC64E6F}" type="slidenum">
              <a:rPr lang="en-IN" smtClean="0"/>
              <a:pPr/>
              <a:t>37</a:t>
            </a:fld>
            <a:endParaRPr lang="en-IN" dirty="0"/>
          </a:p>
        </p:txBody>
      </p:sp>
    </p:spTree>
    <p:extLst>
      <p:ext uri="{BB962C8B-B14F-4D97-AF65-F5344CB8AC3E}">
        <p14:creationId xmlns:p14="http://schemas.microsoft.com/office/powerpoint/2010/main" val="2879814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Figure 8.12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An empathy map</a:t>
            </a:r>
            <a:endParaRPr lang="en-IN" dirty="0"/>
          </a:p>
        </p:txBody>
      </p:sp>
      <p:sp>
        <p:nvSpPr>
          <p:cNvPr id="4" name="Slide Number Placeholder 3"/>
          <p:cNvSpPr>
            <a:spLocks noGrp="1"/>
          </p:cNvSpPr>
          <p:nvPr>
            <p:ph type="sldNum" sz="quarter" idx="10"/>
          </p:nvPr>
        </p:nvSpPr>
        <p:spPr/>
        <p:txBody>
          <a:bodyPr/>
          <a:lstStyle/>
          <a:p>
            <a:fld id="{A7044A6D-A322-4903-AC70-6939CAC64E6F}" type="slidenum">
              <a:rPr lang="en-IN" smtClean="0"/>
              <a:pPr/>
              <a:t>38</a:t>
            </a:fld>
            <a:endParaRPr lang="en-IN" dirty="0"/>
          </a:p>
        </p:txBody>
      </p:sp>
    </p:spTree>
    <p:extLst>
      <p:ext uri="{BB962C8B-B14F-4D97-AF65-F5344CB8AC3E}">
        <p14:creationId xmlns:p14="http://schemas.microsoft.com/office/powerpoint/2010/main" val="96327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mn-cs"/>
              </a:rPr>
              <a:t>Figure 8.13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Examples of wireframes </a:t>
            </a:r>
            <a:endParaRPr lang="en-IN" dirty="0"/>
          </a:p>
        </p:txBody>
      </p:sp>
      <p:sp>
        <p:nvSpPr>
          <p:cNvPr id="4" name="Slide Number Placeholder 3"/>
          <p:cNvSpPr>
            <a:spLocks noGrp="1"/>
          </p:cNvSpPr>
          <p:nvPr>
            <p:ph type="sldNum" sz="quarter" idx="10"/>
          </p:nvPr>
        </p:nvSpPr>
        <p:spPr/>
        <p:txBody>
          <a:bodyPr/>
          <a:lstStyle/>
          <a:p>
            <a:fld id="{A7044A6D-A322-4903-AC70-6939CAC64E6F}" type="slidenum">
              <a:rPr lang="en-IN" smtClean="0"/>
              <a:pPr/>
              <a:t>41</a:t>
            </a:fld>
            <a:endParaRPr lang="en-IN" dirty="0"/>
          </a:p>
        </p:txBody>
      </p:sp>
    </p:spTree>
    <p:extLst>
      <p:ext uri="{BB962C8B-B14F-4D97-AF65-F5344CB8AC3E}">
        <p14:creationId xmlns:p14="http://schemas.microsoft.com/office/powerpoint/2010/main" val="1892476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Arial" panose="020B0604020202020204" pitchFamily="34" charset="0"/>
                <a:ea typeface="+mn-ea"/>
                <a:cs typeface="+mn-cs"/>
              </a:rPr>
              <a:t>Figure 8.13 </a:t>
            </a:r>
            <a:br>
              <a:rPr lang="en-US" sz="1200" b="0" i="0" u="none" strike="noStrike" kern="1200" baseline="0" dirty="0" smtClean="0">
                <a:solidFill>
                  <a:schemeClr val="tx1"/>
                </a:solidFill>
                <a:latin typeface="Arial" panose="020B0604020202020204" pitchFamily="34" charset="0"/>
                <a:ea typeface="+mn-ea"/>
                <a:cs typeface="+mn-cs"/>
              </a:rPr>
            </a:br>
            <a:r>
              <a:rPr lang="en-US" sz="1200" b="0" i="0" u="none" strike="noStrike" kern="1200" baseline="0" dirty="0" smtClean="0">
                <a:solidFill>
                  <a:schemeClr val="tx1"/>
                </a:solidFill>
                <a:latin typeface="Arial" panose="020B0604020202020204" pitchFamily="34" charset="0"/>
                <a:ea typeface="+mn-ea"/>
                <a:cs typeface="+mn-cs"/>
              </a:rPr>
              <a:t>Examples of wireframes (Continued)</a:t>
            </a:r>
            <a:endParaRPr lang="en-IN" dirty="0" smtClean="0"/>
          </a:p>
          <a:p>
            <a:endParaRPr lang="en-IN" dirty="0"/>
          </a:p>
        </p:txBody>
      </p:sp>
      <p:sp>
        <p:nvSpPr>
          <p:cNvPr id="4" name="Slide Number Placeholder 3"/>
          <p:cNvSpPr>
            <a:spLocks noGrp="1"/>
          </p:cNvSpPr>
          <p:nvPr>
            <p:ph type="sldNum" sz="quarter" idx="10"/>
          </p:nvPr>
        </p:nvSpPr>
        <p:spPr/>
        <p:txBody>
          <a:bodyPr/>
          <a:lstStyle/>
          <a:p>
            <a:fld id="{A7044A6D-A322-4903-AC70-6939CAC64E6F}" type="slidenum">
              <a:rPr lang="en-IN" smtClean="0"/>
              <a:pPr/>
              <a:t>42</a:t>
            </a:fld>
            <a:endParaRPr lang="en-IN" dirty="0"/>
          </a:p>
        </p:txBody>
      </p:sp>
    </p:spTree>
    <p:extLst>
      <p:ext uri="{BB962C8B-B14F-4D97-AF65-F5344CB8AC3E}">
        <p14:creationId xmlns:p14="http://schemas.microsoft.com/office/powerpoint/2010/main" val="197398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2915981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502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5686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a:prstGeom prst="rect">
            <a:avLst/>
          </a:prstGeom>
        </p:spPr>
        <p:txBody>
          <a:bodyPr anchor="t"/>
          <a:lstStyle/>
          <a:p>
            <a:r>
              <a:rPr lang="en-US" dirty="0"/>
              <a:t>Click to edit Master title style</a:t>
            </a:r>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1500">
                <a:solidFill>
                  <a:srgbClr val="007FA3"/>
                </a:solidFill>
              </a:defRPr>
            </a:lvl1pPr>
            <a:lvl2pPr marL="0" indent="0">
              <a:spcBef>
                <a:spcPts val="0"/>
              </a:spcBef>
              <a:buNone/>
              <a:defRPr sz="1800">
                <a:solidFill>
                  <a:schemeClr val="bg1"/>
                </a:solidFill>
              </a:defRPr>
            </a:lvl2pPr>
            <a:lvl3pPr marL="0" indent="0">
              <a:spcBef>
                <a:spcPts val="0"/>
              </a:spcBef>
              <a:buNone/>
              <a:defRPr sz="1800">
                <a:solidFill>
                  <a:schemeClr val="bg1"/>
                </a:solidFill>
              </a:defRPr>
            </a:lvl3pPr>
            <a:lvl4pPr marL="0" indent="0">
              <a:spcBef>
                <a:spcPts val="0"/>
              </a:spcBef>
              <a:buNone/>
              <a:defRPr sz="1800">
                <a:solidFill>
                  <a:schemeClr val="bg1"/>
                </a:solidFill>
              </a:defRPr>
            </a:lvl4pPr>
            <a:lvl5pPr marL="0" indent="0">
              <a:spcBef>
                <a:spcPts val="0"/>
              </a:spcBef>
              <a:buNone/>
              <a:defRPr sz="1800">
                <a:solidFill>
                  <a:schemeClr val="bg1"/>
                </a:solidFill>
              </a:defRPr>
            </a:lvl5pPr>
            <a:lvl6pPr marL="0" indent="0">
              <a:spcBef>
                <a:spcPts val="0"/>
              </a:spcBef>
              <a:buNone/>
              <a:defRPr sz="1800">
                <a:solidFill>
                  <a:schemeClr val="bg1"/>
                </a:solidFill>
              </a:defRPr>
            </a:lvl6pPr>
            <a:lvl7pPr marL="0" indent="0">
              <a:spcBef>
                <a:spcPts val="0"/>
              </a:spcBef>
              <a:buNone/>
              <a:defRPr sz="1800">
                <a:solidFill>
                  <a:schemeClr val="bg1"/>
                </a:solidFill>
              </a:defRPr>
            </a:lvl7pPr>
            <a:lvl8pPr marL="0" indent="0">
              <a:spcBef>
                <a:spcPts val="0"/>
              </a:spcBef>
              <a:buNone/>
              <a:defRPr sz="1800">
                <a:solidFill>
                  <a:schemeClr val="bg1"/>
                </a:solidFill>
              </a:defRPr>
            </a:lvl8pPr>
            <a:lvl9pPr marL="0" indent="0">
              <a:spcBef>
                <a:spcPts val="0"/>
              </a:spcBef>
              <a:buNone/>
              <a:defRPr sz="1800">
                <a:solidFill>
                  <a:schemeClr val="bg1"/>
                </a:solidFill>
              </a:defRPr>
            </a:lvl9pPr>
          </a:lstStyle>
          <a:p>
            <a:pPr lvl="0"/>
            <a:r>
              <a:rPr lang="en-US"/>
              <a:t>Click to edit Master text styles</a:t>
            </a:r>
          </a:p>
        </p:txBody>
      </p:sp>
      <p:sp>
        <p:nvSpPr>
          <p:cNvPr id="9" name="Text Placeholder 8"/>
          <p:cNvSpPr>
            <a:spLocks noGrp="1"/>
          </p:cNvSpPr>
          <p:nvPr>
            <p:ph type="body" sz="quarter" idx="14"/>
          </p:nvPr>
        </p:nvSpPr>
        <p:spPr>
          <a:xfrm>
            <a:off x="5029200" y="1600203"/>
            <a:ext cx="3657600" cy="1600199"/>
          </a:xfrm>
        </p:spPr>
        <p:txBody>
          <a:bodyPr anchor="b">
            <a:noAutofit/>
          </a:bodyPr>
          <a:lstStyle>
            <a:lvl1pPr marL="0" indent="0">
              <a:spcBef>
                <a:spcPts val="0"/>
              </a:spcBef>
              <a:buNone/>
              <a:defRPr sz="2250" baseline="0"/>
            </a:lvl1pPr>
            <a:lvl2pPr marL="0" indent="0">
              <a:spcBef>
                <a:spcPts val="0"/>
              </a:spcBef>
              <a:buNone/>
              <a:defRPr sz="3300"/>
            </a:lvl2pPr>
            <a:lvl3pPr marL="0" indent="0">
              <a:spcBef>
                <a:spcPts val="0"/>
              </a:spcBef>
              <a:buNone/>
              <a:defRPr sz="3300"/>
            </a:lvl3pPr>
            <a:lvl4pPr marL="0" indent="0">
              <a:spcBef>
                <a:spcPts val="0"/>
              </a:spcBef>
              <a:buNone/>
              <a:defRPr sz="3300"/>
            </a:lvl4pPr>
            <a:lvl5pPr marL="0" indent="0">
              <a:spcBef>
                <a:spcPts val="0"/>
              </a:spcBef>
              <a:buNone/>
              <a:defRPr sz="3300"/>
            </a:lvl5pPr>
            <a:lvl6pPr marL="0" indent="0">
              <a:spcBef>
                <a:spcPts val="0"/>
              </a:spcBef>
              <a:buNone/>
              <a:defRPr sz="3300"/>
            </a:lvl6pPr>
            <a:lvl7pPr marL="0" indent="0">
              <a:spcBef>
                <a:spcPts val="0"/>
              </a:spcBef>
              <a:buNone/>
              <a:defRPr sz="3300"/>
            </a:lvl7pPr>
            <a:lvl8pPr marL="0" indent="0">
              <a:spcBef>
                <a:spcPts val="0"/>
              </a:spcBef>
              <a:buNone/>
              <a:defRPr sz="3300"/>
            </a:lvl8pPr>
            <a:lvl9pPr marL="0" indent="0">
              <a:spcBef>
                <a:spcPts val="0"/>
              </a:spcBef>
              <a:buNone/>
              <a:defRPr sz="3300"/>
            </a:lvl9pPr>
          </a:lstStyle>
          <a:p>
            <a:pPr lvl="0"/>
            <a:r>
              <a:rPr lang="en-US"/>
              <a:t>Click to edit Master text styles</a:t>
            </a:r>
          </a:p>
        </p:txBody>
      </p:sp>
      <p:sp>
        <p:nvSpPr>
          <p:cNvPr id="10" name="Text Placeholder 8"/>
          <p:cNvSpPr>
            <a:spLocks noGrp="1"/>
          </p:cNvSpPr>
          <p:nvPr>
            <p:ph type="body" sz="quarter" idx="15"/>
          </p:nvPr>
        </p:nvSpPr>
        <p:spPr>
          <a:xfrm>
            <a:off x="5029200" y="3200402"/>
            <a:ext cx="3657600" cy="2925763"/>
          </a:xfrm>
        </p:spPr>
        <p:txBody>
          <a:bodyPr>
            <a:noAutofit/>
          </a:bodyPr>
          <a:lstStyle>
            <a:lvl1pPr marL="0" indent="0">
              <a:spcBef>
                <a:spcPts val="0"/>
              </a:spcBef>
              <a:buNone/>
              <a:defRPr sz="165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Click to edit Master text styles</a:t>
            </a:r>
          </a:p>
        </p:txBody>
      </p:sp>
      <p:sp>
        <p:nvSpPr>
          <p:cNvPr id="6" name="Footer Placeholder 2"/>
          <p:cNvSpPr>
            <a:spLocks noGrp="1"/>
          </p:cNvSpPr>
          <p:nvPr>
            <p:ph type="ftr" sz="quarter" idx="16"/>
          </p:nvPr>
        </p:nvSpPr>
        <p:spPr>
          <a:xfrm>
            <a:off x="93663" y="6165850"/>
            <a:ext cx="8596312" cy="234950"/>
          </a:xfrm>
          <a:prstGeom prst="rect">
            <a:avLst/>
          </a:prstGeom>
        </p:spPr>
        <p:txBody>
          <a:bodyPr/>
          <a:lstStyle>
            <a:lvl1pPr eaLnBrk="1" hangingPunct="1">
              <a:defRPr sz="1800">
                <a:solidFill>
                  <a:srgbClr val="000000"/>
                </a:solidFill>
                <a:latin typeface="Times" charset="0"/>
                <a:ea typeface="MS PGothic" pitchFamily="34" charset="-128"/>
                <a:cs typeface="+mn-cs"/>
              </a:defRPr>
            </a:lvl1pPr>
          </a:lstStyle>
          <a:p>
            <a:pPr>
              <a:defRPr/>
            </a:pPr>
            <a:endParaRPr lang="en-US"/>
          </a:p>
        </p:txBody>
      </p:sp>
      <p:sp>
        <p:nvSpPr>
          <p:cNvPr id="8" name="Date Placeholder 3"/>
          <p:cNvSpPr>
            <a:spLocks noGrp="1"/>
          </p:cNvSpPr>
          <p:nvPr>
            <p:ph type="dt" sz="half" idx="17"/>
          </p:nvPr>
        </p:nvSpPr>
        <p:spPr>
          <a:xfrm>
            <a:off x="6335713" y="112713"/>
            <a:ext cx="2133600" cy="182562"/>
          </a:xfrm>
          <a:prstGeom prst="rect">
            <a:avLst/>
          </a:prstGeom>
        </p:spPr>
        <p:txBody>
          <a:bodyPr/>
          <a:lstStyle>
            <a:lvl1pPr eaLnBrk="1" hangingPunct="1">
              <a:defRPr sz="1800">
                <a:solidFill>
                  <a:srgbClr val="000000"/>
                </a:solidFill>
                <a:latin typeface="Times" charset="0"/>
                <a:ea typeface="MS PGothic" pitchFamily="34" charset="-128"/>
                <a:cs typeface="+mn-cs"/>
              </a:defRPr>
            </a:lvl1pPr>
          </a:lstStyle>
          <a:p>
            <a:pPr>
              <a:defRPr/>
            </a:pPr>
            <a:fld id="{B8364359-B07E-4E2A-A5DC-C371B0C0F69F}" type="datetimeFigureOut">
              <a:rPr lang="en-US"/>
              <a:pPr>
                <a:defRPr/>
              </a:pPr>
              <a:t>3/30/2019</a:t>
            </a:fld>
            <a:endParaRPr lang="en-US" dirty="0"/>
          </a:p>
        </p:txBody>
      </p:sp>
      <p:sp>
        <p:nvSpPr>
          <p:cNvPr id="12" name="Slide Number Placeholder 4"/>
          <p:cNvSpPr>
            <a:spLocks noGrp="1"/>
          </p:cNvSpPr>
          <p:nvPr>
            <p:ph type="sldNum" sz="quarter" idx="18"/>
          </p:nvPr>
        </p:nvSpPr>
        <p:spPr>
          <a:xfrm>
            <a:off x="8469313" y="112713"/>
            <a:ext cx="552450" cy="182562"/>
          </a:xfrm>
          <a:prstGeom prst="rect">
            <a:avLst/>
          </a:prstGeom>
        </p:spPr>
        <p:txBody>
          <a:bodyPr vert="horz" wrap="square" lIns="91440" tIns="45720" rIns="91440" bIns="45720" numCol="1" anchor="t" anchorCtr="0" compatLnSpc="1">
            <a:prstTxWarp prst="textNoShape">
              <a:avLst/>
            </a:prstTxWarp>
          </a:bodyPr>
          <a:lstStyle>
            <a:lvl1pPr eaLnBrk="1" hangingPunct="1">
              <a:defRPr sz="1800">
                <a:solidFill>
                  <a:srgbClr val="000000"/>
                </a:solidFill>
                <a:latin typeface="Times" panose="02020603050405020304" pitchFamily="18" charset="0"/>
                <a:ea typeface="MS PGothic" panose="020B0600070205080204" pitchFamily="34" charset="-128"/>
              </a:defRPr>
            </a:lvl1pPr>
          </a:lstStyle>
          <a:p>
            <a:pPr>
              <a:defRPr/>
            </a:pPr>
            <a:fld id="{657E8C05-2277-4C00-AF98-D98487C905B4}" type="slidenum">
              <a:rPr lang="en-US" altLang="en-US"/>
              <a:pPr>
                <a:defRPr/>
              </a:pPr>
              <a:t>‹#›</a:t>
            </a:fld>
            <a:endParaRPr lang="en-US" altLang="en-US"/>
          </a:p>
        </p:txBody>
      </p:sp>
    </p:spTree>
    <p:extLst>
      <p:ext uri="{BB962C8B-B14F-4D97-AF65-F5344CB8AC3E}">
        <p14:creationId xmlns:p14="http://schemas.microsoft.com/office/powerpoint/2010/main" val="235378054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20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599908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343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846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96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388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801097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206483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2" name="Text Box 13"/>
          <p:cNvSpPr txBox="1">
            <a:spLocks noChangeArrowheads="1"/>
          </p:cNvSpPr>
          <p:nvPr userDrawn="1"/>
        </p:nvSpPr>
        <p:spPr bwMode="auto">
          <a:xfrm>
            <a:off x="185739" y="6416677"/>
            <a:ext cx="8642350" cy="188913"/>
          </a:xfrm>
          <a:prstGeom prst="rect">
            <a:avLst/>
          </a:prstGeom>
          <a:noFill/>
          <a:ln>
            <a:noFill/>
          </a:ln>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200" dirty="0">
                <a:solidFill>
                  <a:srgbClr val="000000"/>
                </a:solidFill>
                <a:latin typeface="Arial"/>
                <a:ea typeface="Verdana" panose="020B0604030504040204" pitchFamily="34" charset="0"/>
                <a:cs typeface="Verdana" panose="020B0604030504040204" pitchFamily="34" charset="0"/>
              </a:rPr>
              <a:t>Copyright © 2019, </a:t>
            </a:r>
            <a:r>
              <a:rPr lang="en-US" sz="1200" dirty="0" smtClean="0">
                <a:solidFill>
                  <a:srgbClr val="000000"/>
                </a:solidFill>
                <a:latin typeface="Arial"/>
                <a:ea typeface="Verdana" panose="020B0604030504040204" pitchFamily="34" charset="0"/>
                <a:cs typeface="Verdana" panose="020B0604030504040204" pitchFamily="34" charset="0"/>
              </a:rPr>
              <a:t>2014, 2010 </a:t>
            </a:r>
            <a:r>
              <a:rPr lang="en-US" sz="1200" dirty="0">
                <a:solidFill>
                  <a:srgbClr val="000000"/>
                </a:solidFill>
                <a:latin typeface="Arial"/>
                <a:ea typeface="Verdana" panose="020B0604030504040204" pitchFamily="34" charset="0"/>
                <a:cs typeface="Verdana" panose="020B0604030504040204" pitchFamily="34" charset="0"/>
              </a:rPr>
              <a:t>Pearson Education, Inc. All Rights Reserved</a:t>
            </a:r>
            <a:endParaRPr lang="en-GB" sz="1200" dirty="0">
              <a:solidFill>
                <a:srgbClr val="000000"/>
              </a:solidFill>
              <a:latin typeface="Arial"/>
              <a:ea typeface="Verdana" panose="020B0604030504040204" pitchFamily="34" charset="0"/>
              <a:cs typeface="Verdana" panose="020B0604030504040204" pitchFamily="34" charset="0"/>
            </a:endParaRPr>
          </a:p>
        </p:txBody>
      </p:sp>
      <p:pic>
        <p:nvPicPr>
          <p:cNvPr id="1029" name="Picture 8" descr="Pearson Logo"/>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7201"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26668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0" fontAlgn="base" hangingPunct="0">
        <a:spcBef>
          <a:spcPct val="0"/>
        </a:spcBef>
        <a:spcAft>
          <a:spcPct val="0"/>
        </a:spcAft>
        <a:defRPr sz="2700" b="1">
          <a:solidFill>
            <a:srgbClr val="007FA3"/>
          </a:solidFill>
          <a:latin typeface="+mj-lt"/>
          <a:ea typeface="+mj-ea"/>
          <a:cs typeface="+mj-cs"/>
        </a:defRPr>
      </a:lvl1pPr>
      <a:lvl2pPr algn="ctr" rtl="0" eaLnBrk="0" fontAlgn="base" hangingPunct="0">
        <a:spcBef>
          <a:spcPct val="0"/>
        </a:spcBef>
        <a:spcAft>
          <a:spcPct val="0"/>
        </a:spcAft>
        <a:defRPr sz="3000" b="1">
          <a:solidFill>
            <a:srgbClr val="007FA3"/>
          </a:solidFill>
          <a:latin typeface="Arial" pitchFamily="34" charset="0"/>
        </a:defRPr>
      </a:lvl2pPr>
      <a:lvl3pPr algn="ctr" rtl="0" eaLnBrk="0" fontAlgn="base" hangingPunct="0">
        <a:spcBef>
          <a:spcPct val="0"/>
        </a:spcBef>
        <a:spcAft>
          <a:spcPct val="0"/>
        </a:spcAft>
        <a:defRPr sz="3000" b="1">
          <a:solidFill>
            <a:srgbClr val="007FA3"/>
          </a:solidFill>
          <a:latin typeface="Arial" pitchFamily="34" charset="0"/>
        </a:defRPr>
      </a:lvl3pPr>
      <a:lvl4pPr algn="ctr" rtl="0" eaLnBrk="0" fontAlgn="base" hangingPunct="0">
        <a:spcBef>
          <a:spcPct val="0"/>
        </a:spcBef>
        <a:spcAft>
          <a:spcPct val="0"/>
        </a:spcAft>
        <a:defRPr sz="3000" b="1">
          <a:solidFill>
            <a:srgbClr val="007FA3"/>
          </a:solidFill>
          <a:latin typeface="Arial" pitchFamily="34" charset="0"/>
        </a:defRPr>
      </a:lvl4pPr>
      <a:lvl5pPr algn="ctr" rtl="0" eaLnBrk="0" fontAlgn="base" hangingPunct="0">
        <a:spcBef>
          <a:spcPct val="0"/>
        </a:spcBef>
        <a:spcAft>
          <a:spcPct val="0"/>
        </a:spcAft>
        <a:defRPr sz="3000" b="1">
          <a:solidFill>
            <a:srgbClr val="007FA3"/>
          </a:solidFill>
          <a:latin typeface="Arial" pitchFamily="34" charset="0"/>
        </a:defRPr>
      </a:lvl5pPr>
      <a:lvl6pPr marL="342900" algn="ctr" rtl="0" fontAlgn="base">
        <a:spcBef>
          <a:spcPct val="0"/>
        </a:spcBef>
        <a:spcAft>
          <a:spcPct val="0"/>
        </a:spcAft>
        <a:defRPr sz="3300">
          <a:solidFill>
            <a:schemeClr val="tx2"/>
          </a:solidFill>
          <a:latin typeface="Arial" pitchFamily="34" charset="0"/>
        </a:defRPr>
      </a:lvl6pPr>
      <a:lvl7pPr marL="685800" algn="ctr" rtl="0" fontAlgn="base">
        <a:spcBef>
          <a:spcPct val="0"/>
        </a:spcBef>
        <a:spcAft>
          <a:spcPct val="0"/>
        </a:spcAft>
        <a:defRPr sz="3300">
          <a:solidFill>
            <a:schemeClr val="tx2"/>
          </a:solidFill>
          <a:latin typeface="Arial" pitchFamily="34" charset="0"/>
        </a:defRPr>
      </a:lvl7pPr>
      <a:lvl8pPr marL="1028700" algn="ctr" rtl="0" fontAlgn="base">
        <a:spcBef>
          <a:spcPct val="0"/>
        </a:spcBef>
        <a:spcAft>
          <a:spcPct val="0"/>
        </a:spcAft>
        <a:defRPr sz="3300">
          <a:solidFill>
            <a:schemeClr val="tx2"/>
          </a:solidFill>
          <a:latin typeface="Arial" pitchFamily="34" charset="0"/>
        </a:defRPr>
      </a:lvl8pPr>
      <a:lvl9pPr marL="1371600" algn="ctr" rtl="0" fontAlgn="base">
        <a:spcBef>
          <a:spcPct val="0"/>
        </a:spcBef>
        <a:spcAft>
          <a:spcPct val="0"/>
        </a:spcAft>
        <a:defRPr sz="3300">
          <a:solidFill>
            <a:schemeClr val="tx2"/>
          </a:solidFill>
          <a:latin typeface="Arial" pitchFamily="34" charset="0"/>
        </a:defRPr>
      </a:lvl9pPr>
    </p:titleStyle>
    <p:bodyStyle>
      <a:lvl1pPr marL="257175" indent="-257175" algn="l" rtl="0" eaLnBrk="0" fontAlgn="base" hangingPunct="0">
        <a:spcBef>
          <a:spcPct val="20000"/>
        </a:spcBef>
        <a:spcAft>
          <a:spcPct val="0"/>
        </a:spcAft>
        <a:buClr>
          <a:srgbClr val="007FA3"/>
        </a:buClr>
        <a:buChar char="•"/>
        <a:defRPr sz="2400">
          <a:solidFill>
            <a:schemeClr val="tx1"/>
          </a:solidFill>
          <a:latin typeface="+mj-lt"/>
          <a:ea typeface="+mn-ea"/>
          <a:cs typeface="+mn-cs"/>
        </a:defRPr>
      </a:lvl1pPr>
      <a:lvl2pPr marL="557213" indent="-214313" algn="l" rtl="0" eaLnBrk="0" fontAlgn="base" hangingPunct="0">
        <a:spcBef>
          <a:spcPct val="20000"/>
        </a:spcBef>
        <a:spcAft>
          <a:spcPct val="0"/>
        </a:spcAft>
        <a:buClr>
          <a:srgbClr val="007FA3"/>
        </a:buClr>
        <a:buChar char="–"/>
        <a:defRPr sz="2100">
          <a:solidFill>
            <a:schemeClr val="tx1"/>
          </a:solidFill>
          <a:latin typeface="+mj-lt"/>
        </a:defRPr>
      </a:lvl2pPr>
      <a:lvl3pPr marL="857250" indent="-171450" algn="l" rtl="0" eaLnBrk="0" fontAlgn="base" hangingPunct="0">
        <a:spcBef>
          <a:spcPct val="20000"/>
        </a:spcBef>
        <a:spcAft>
          <a:spcPct val="0"/>
        </a:spcAft>
        <a:buClr>
          <a:srgbClr val="007FA3"/>
        </a:buClr>
        <a:buChar char="•"/>
        <a:defRPr sz="1800">
          <a:solidFill>
            <a:schemeClr val="tx1"/>
          </a:solidFill>
          <a:latin typeface="+mj-lt"/>
        </a:defRPr>
      </a:lvl3pPr>
      <a:lvl4pPr marL="1200150" indent="-171450" algn="l" rtl="0" eaLnBrk="0" fontAlgn="base" hangingPunct="0">
        <a:spcBef>
          <a:spcPct val="20000"/>
        </a:spcBef>
        <a:spcAft>
          <a:spcPct val="0"/>
        </a:spcAft>
        <a:buClr>
          <a:srgbClr val="007FA3"/>
        </a:buClr>
        <a:buChar char="–"/>
        <a:defRPr sz="1500">
          <a:solidFill>
            <a:schemeClr val="tx1"/>
          </a:solidFill>
          <a:latin typeface="+mj-lt"/>
        </a:defRPr>
      </a:lvl4pPr>
      <a:lvl5pPr marL="1543050" indent="-171450" algn="l" rtl="0" eaLnBrk="0" fontAlgn="base" hangingPunct="0">
        <a:spcBef>
          <a:spcPct val="20000"/>
        </a:spcBef>
        <a:spcAft>
          <a:spcPct val="0"/>
        </a:spcAft>
        <a:buChar char="»"/>
        <a:defRPr sz="1500">
          <a:solidFill>
            <a:schemeClr val="tx1"/>
          </a:solidFill>
          <a:latin typeface="+mj-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4EB52C-187A-4233-8479-BF53A6EC3191}"/>
              </a:ext>
            </a:extLst>
          </p:cNvPr>
          <p:cNvSpPr txBox="1">
            <a:spLocks/>
          </p:cNvSpPr>
          <p:nvPr/>
        </p:nvSpPr>
        <p:spPr bwMode="auto">
          <a:xfrm>
            <a:off x="260350" y="112713"/>
            <a:ext cx="8502650" cy="1660525"/>
          </a:xfrm>
          <a:prstGeom prst="rect">
            <a:avLst/>
          </a:prstGeom>
          <a:noFill/>
          <a:ln w="9525">
            <a:noFill/>
            <a:miter lim="800000"/>
            <a:headEnd/>
            <a:tailEnd/>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lgn="l">
              <a:spcBef>
                <a:spcPts val="900"/>
              </a:spcBef>
              <a:defRPr/>
            </a:pPr>
            <a:r>
              <a:rPr lang="en-IN" sz="3600" b="1" dirty="0">
                <a:solidFill>
                  <a:srgbClr val="007BA4"/>
                </a:solidFill>
              </a:rPr>
              <a:t>Designing User Experience</a:t>
            </a:r>
          </a:p>
          <a:p>
            <a:pPr algn="l">
              <a:spcBef>
                <a:spcPts val="900"/>
              </a:spcBef>
              <a:defRPr/>
            </a:pPr>
            <a:r>
              <a:rPr lang="en-US" sz="2800" b="1" kern="0" dirty="0">
                <a:solidFill>
                  <a:srgbClr val="007FA3"/>
                </a:solidFill>
                <a:ea typeface="+mn-ea"/>
                <a:cs typeface="Arial" panose="020B0604020202020204" pitchFamily="34" charset="0"/>
              </a:rPr>
              <a:t>A guide to HCI, UX and Interaction Design</a:t>
            </a:r>
          </a:p>
          <a:p>
            <a:pPr algn="l">
              <a:spcBef>
                <a:spcPts val="900"/>
              </a:spcBef>
              <a:defRPr/>
            </a:pPr>
            <a:r>
              <a:rPr lang="en-US" sz="2000" b="1" kern="0" dirty="0">
                <a:solidFill>
                  <a:srgbClr val="007FA3"/>
                </a:solidFill>
                <a:ea typeface="+mn-ea"/>
                <a:cs typeface="Arial" panose="020B0604020202020204" pitchFamily="34" charset="0"/>
              </a:rPr>
              <a:t>Fourth Edition</a:t>
            </a:r>
          </a:p>
        </p:txBody>
      </p:sp>
      <p:pic>
        <p:nvPicPr>
          <p:cNvPr id="6" name="Picture 5">
            <a:extLst>
              <a:ext uri="{FF2B5EF4-FFF2-40B4-BE49-F238E27FC236}">
                <a16:creationId xmlns:a16="http://schemas.microsoft.com/office/drawing/2014/main" id="{1613632F-15D7-468D-90F9-2EB3B877691E}"/>
              </a:ext>
            </a:extLst>
          </p:cNvPr>
          <p:cNvPicPr>
            <a:picLocks noChangeAspect="1"/>
          </p:cNvPicPr>
          <p:nvPr/>
        </p:nvPicPr>
        <p:blipFill>
          <a:blip r:embed="rId3"/>
          <a:stretch>
            <a:fillRect/>
          </a:stretch>
        </p:blipFill>
        <p:spPr>
          <a:xfrm>
            <a:off x="466725" y="1852613"/>
            <a:ext cx="3176588" cy="4316412"/>
          </a:xfrm>
          <a:prstGeom prst="rect">
            <a:avLst/>
          </a:prstGeom>
          <a:effectLst>
            <a:outerShdw blurRad="50800" dist="38100" dir="2700000" algn="tl" rotWithShape="0">
              <a:prstClr val="black">
                <a:alpha val="40000"/>
              </a:prstClr>
            </a:outerShdw>
          </a:effectLst>
        </p:spPr>
      </p:pic>
      <p:sp>
        <p:nvSpPr>
          <p:cNvPr id="8" name="Text Placeholder 4">
            <a:extLst>
              <a:ext uri="{FF2B5EF4-FFF2-40B4-BE49-F238E27FC236}">
                <a16:creationId xmlns:a16="http://schemas.microsoft.com/office/drawing/2014/main" id="{22441167-DB23-492B-96CC-7DCEC3DEFCA0}"/>
              </a:ext>
            </a:extLst>
          </p:cNvPr>
          <p:cNvSpPr txBox="1">
            <a:spLocks/>
          </p:cNvSpPr>
          <p:nvPr/>
        </p:nvSpPr>
        <p:spPr bwMode="auto">
          <a:xfrm>
            <a:off x="4564063" y="3030538"/>
            <a:ext cx="4122737"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ts val="1200"/>
              </a:spcBef>
              <a:buFontTx/>
              <a:buNone/>
              <a:defRPr/>
            </a:pPr>
            <a:r>
              <a:rPr lang="en-US" sz="3000" kern="0" dirty="0"/>
              <a:t>Chapter 8</a:t>
            </a:r>
          </a:p>
          <a:p>
            <a:pPr marL="0" indent="0">
              <a:spcBef>
                <a:spcPts val="1200"/>
              </a:spcBef>
              <a:buFontTx/>
              <a:buNone/>
              <a:defRPr/>
            </a:pPr>
            <a:r>
              <a:rPr lang="en-US" sz="2200" kern="0" dirty="0"/>
              <a:t>Envisionment</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69612"/>
            <a:ext cx="7886700" cy="401240"/>
          </a:xfrm>
        </p:spPr>
        <p:txBody>
          <a:bodyPr/>
          <a:lstStyle/>
          <a:p>
            <a:r>
              <a:rPr lang="en-US" sz="3600" b="1" i="0" u="none" strike="noStrike" kern="1400" baseline="0" dirty="0">
                <a:latin typeface="Arial" panose="020B0604020202020204" pitchFamily="34" charset="0"/>
              </a:rPr>
              <a:t>Challenge 8.1</a:t>
            </a:r>
          </a:p>
        </p:txBody>
      </p:sp>
      <p:sp>
        <p:nvSpPr>
          <p:cNvPr id="3" name="Text Placeholder 2"/>
          <p:cNvSpPr>
            <a:spLocks noGrp="1"/>
          </p:cNvSpPr>
          <p:nvPr>
            <p:ph type="body" idx="4294967295"/>
          </p:nvPr>
        </p:nvSpPr>
        <p:spPr>
          <a:xfrm>
            <a:off x="642439" y="1399157"/>
            <a:ext cx="7886700" cy="3263504"/>
          </a:xfrm>
        </p:spPr>
        <p:txBody>
          <a:bodyPr/>
          <a:lstStyle/>
          <a:p>
            <a:pPr marL="373063" indent="-373063"/>
            <a:r>
              <a:rPr lang="en-US" sz="2800" b="0" i="0" u="none" strike="noStrike" baseline="0" dirty="0">
                <a:latin typeface="Arial" panose="020B0604020202020204" pitchFamily="34" charset="0"/>
              </a:rPr>
              <a:t>Which representations in the example above are being used to explore the problem? Which are being used to communicate ideas?</a:t>
            </a:r>
          </a:p>
        </p:txBody>
      </p:sp>
    </p:spTree>
    <p:extLst>
      <p:ext uri="{BB962C8B-B14F-4D97-AF65-F5344CB8AC3E}">
        <p14:creationId xmlns:p14="http://schemas.microsoft.com/office/powerpoint/2010/main" val="637138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7363"/>
            <a:ext cx="7886700" cy="523160"/>
          </a:xfrm>
        </p:spPr>
        <p:txBody>
          <a:bodyPr/>
          <a:lstStyle/>
          <a:p>
            <a:r>
              <a:rPr lang="en-US" sz="3600" b="1" i="0" u="none" strike="noStrike" kern="1400" baseline="0" dirty="0">
                <a:latin typeface="Arial" panose="020B0604020202020204" pitchFamily="34" charset="0"/>
              </a:rPr>
              <a:t>An outline envisionment process</a:t>
            </a:r>
          </a:p>
        </p:txBody>
      </p:sp>
      <p:sp>
        <p:nvSpPr>
          <p:cNvPr id="3" name="Text Placeholder 2"/>
          <p:cNvSpPr>
            <a:spLocks noGrp="1"/>
          </p:cNvSpPr>
          <p:nvPr>
            <p:ph type="body" idx="4294967295"/>
          </p:nvPr>
        </p:nvSpPr>
        <p:spPr>
          <a:xfrm>
            <a:off x="659130" y="1435621"/>
            <a:ext cx="7886700" cy="4148205"/>
          </a:xfrm>
        </p:spPr>
        <p:txBody>
          <a:bodyPr>
            <a:noAutofit/>
          </a:bodyPr>
          <a:lstStyle/>
          <a:p>
            <a:pPr marL="365125" indent="-365125"/>
            <a:r>
              <a:rPr lang="en-US" sz="1600" b="0" i="0" u="none" strike="noStrike" baseline="0" dirty="0">
                <a:latin typeface="Arial" panose="020B0604020202020204" pitchFamily="34" charset="0"/>
              </a:rPr>
              <a:t>Review the design brief, any constraints and requirements and conceptual scenarios.</a:t>
            </a:r>
          </a:p>
          <a:p>
            <a:pPr marL="365125" indent="-365125"/>
            <a:r>
              <a:rPr lang="en-US" sz="1600" b="0" i="0" u="none" strike="noStrike" baseline="0" dirty="0">
                <a:latin typeface="Arial" panose="020B0604020202020204" pitchFamily="34" charset="0"/>
              </a:rPr>
              <a:t>Develop representations of your design ideas. This is the process of ideation. Sketching is central to the process. The aim is to generate many ideas to explore the spaces of possible experiences (this chapter).</a:t>
            </a:r>
          </a:p>
          <a:p>
            <a:pPr marL="365125" indent="-365125"/>
            <a:r>
              <a:rPr lang="en-US" sz="1600" b="0" i="0" u="none" strike="noStrike" baseline="0" dirty="0">
                <a:latin typeface="Arial" panose="020B0604020202020204" pitchFamily="34" charset="0"/>
              </a:rPr>
              <a:t>If your service or product is a new one, experiment with different metaphors and design concepts through your representations (see Chapter 9).</a:t>
            </a:r>
          </a:p>
          <a:p>
            <a:pPr marL="365125" indent="-365125"/>
            <a:r>
              <a:rPr lang="en-US" sz="1600" b="0" i="0" u="none" strike="noStrike" baseline="0" dirty="0">
                <a:latin typeface="Arial" panose="020B0604020202020204" pitchFamily="34" charset="0"/>
              </a:rPr>
              <a:t>Develop the ‘look and feel’ of the service or product, sketch out the touchpoints, channels of interaction and navigational structure of the whole UX (this chapter).</a:t>
            </a:r>
          </a:p>
          <a:p>
            <a:pPr marL="365125" indent="-365125"/>
            <a:r>
              <a:rPr lang="en-US" sz="1600" b="0" i="0" u="none" strike="noStrike" baseline="0" dirty="0">
                <a:latin typeface="Arial" panose="020B0604020202020204" pitchFamily="34" charset="0"/>
              </a:rPr>
              <a:t>Explore design ideas with the people who will be using the system wherever possible (using techniques described in Chapter 7).</a:t>
            </a:r>
          </a:p>
          <a:p>
            <a:pPr marL="365125" indent="-365125"/>
            <a:r>
              <a:rPr lang="en-US" sz="1600" b="0" i="0" u="none" strike="noStrike" baseline="0" dirty="0">
                <a:latin typeface="Arial" panose="020B0604020202020204" pitchFamily="34" charset="0"/>
              </a:rPr>
              <a:t>Develop wireframes to provide more detail on the proposed structure and navigation (this chapter).</a:t>
            </a:r>
          </a:p>
          <a:p>
            <a:pPr marL="365125" indent="-365125"/>
            <a:r>
              <a:rPr lang="en-US" sz="1600" b="0" i="0" u="none" strike="noStrike" baseline="0" dirty="0">
                <a:latin typeface="Arial" panose="020B0604020202020204" pitchFamily="34" charset="0"/>
              </a:rPr>
              <a:t>Iterate and gradually formalize the design (making it more concrete) through prototypes and further evaluations (Chapter 10).</a:t>
            </a:r>
          </a:p>
        </p:txBody>
      </p:sp>
    </p:spTree>
    <p:extLst>
      <p:ext uri="{BB962C8B-B14F-4D97-AF65-F5344CB8AC3E}">
        <p14:creationId xmlns:p14="http://schemas.microsoft.com/office/powerpoint/2010/main" val="1026263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3055"/>
            <a:ext cx="7886700" cy="531601"/>
          </a:xfrm>
        </p:spPr>
        <p:txBody>
          <a:bodyPr/>
          <a:lstStyle/>
          <a:p>
            <a:r>
              <a:rPr lang="en-US" sz="3600" b="1" i="0" u="none" strike="noStrike" kern="1400" baseline="0" dirty="0">
                <a:latin typeface="Arial" panose="020B0604020202020204" pitchFamily="34" charset="0"/>
              </a:rPr>
              <a:t>Sketching for ideation</a:t>
            </a:r>
          </a:p>
        </p:txBody>
      </p:sp>
      <p:sp>
        <p:nvSpPr>
          <p:cNvPr id="3" name="Text Placeholder 2"/>
          <p:cNvSpPr>
            <a:spLocks noGrp="1"/>
          </p:cNvSpPr>
          <p:nvPr>
            <p:ph type="body" idx="4294967295"/>
          </p:nvPr>
        </p:nvSpPr>
        <p:spPr>
          <a:xfrm>
            <a:off x="647065" y="1395750"/>
            <a:ext cx="7886700" cy="3995400"/>
          </a:xfrm>
        </p:spPr>
        <p:txBody>
          <a:bodyPr/>
          <a:lstStyle/>
          <a:p>
            <a:pPr marL="373063" indent="-373063"/>
            <a:r>
              <a:rPr lang="en-US" sz="2800" b="0" i="0" u="none" strike="noStrike" baseline="0" dirty="0">
                <a:latin typeface="Arial" panose="020B0604020202020204" pitchFamily="34" charset="0"/>
              </a:rPr>
              <a:t>Envisionment is about bringing abstract ideas to life. </a:t>
            </a:r>
          </a:p>
          <a:p>
            <a:pPr marL="373063" indent="-373063"/>
            <a:r>
              <a:rPr lang="en-US" sz="2800" b="0" i="0" u="none" strike="noStrike" baseline="0" dirty="0">
                <a:latin typeface="Arial" panose="020B0604020202020204" pitchFamily="34" charset="0"/>
              </a:rPr>
              <a:t>It is easy to have great ideas in your head but it is only by envisioning them that the flaws and difficulties will be exposed. </a:t>
            </a:r>
          </a:p>
          <a:p>
            <a:pPr marL="373063" indent="-373063"/>
            <a:r>
              <a:rPr lang="en-US" sz="2800" b="0" i="0" u="none" strike="noStrike" baseline="0" dirty="0">
                <a:latin typeface="Arial" panose="020B0604020202020204" pitchFamily="34" charset="0"/>
              </a:rPr>
              <a:t>Sketching will also help generate ideas. </a:t>
            </a:r>
          </a:p>
          <a:p>
            <a:pPr marL="373063" indent="-373063"/>
            <a:r>
              <a:rPr lang="en-US" sz="2800" b="0" i="0" u="none" strike="noStrike" baseline="0" dirty="0">
                <a:latin typeface="Arial" panose="020B0604020202020204" pitchFamily="34" charset="0"/>
              </a:rPr>
              <a:t>There are a number of basic techniques that can help.</a:t>
            </a:r>
          </a:p>
        </p:txBody>
      </p:sp>
    </p:spTree>
    <p:extLst>
      <p:ext uri="{BB962C8B-B14F-4D97-AF65-F5344CB8AC3E}">
        <p14:creationId xmlns:p14="http://schemas.microsoft.com/office/powerpoint/2010/main" val="196821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08485"/>
            <a:ext cx="7886700" cy="528240"/>
          </a:xfrm>
        </p:spPr>
        <p:txBody>
          <a:bodyPr/>
          <a:lstStyle/>
          <a:p>
            <a:r>
              <a:rPr lang="en-US" sz="3600" b="1" i="0" u="none" strike="noStrike" kern="1400" baseline="0" dirty="0">
                <a:latin typeface="Arial" panose="020B0604020202020204" pitchFamily="34" charset="0"/>
              </a:rPr>
              <a:t>The art of sketching</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1142" y="1404243"/>
            <a:ext cx="7886700" cy="4644232"/>
          </a:xfrm>
        </p:spPr>
        <p:txBody>
          <a:bodyPr/>
          <a:lstStyle/>
          <a:p>
            <a:pPr marL="365125" indent="-365125"/>
            <a:r>
              <a:rPr lang="en-US" sz="2800" b="0" i="0" u="none" strike="noStrike" baseline="0" dirty="0">
                <a:latin typeface="Arial" panose="020B0604020202020204" pitchFamily="34" charset="0"/>
              </a:rPr>
              <a:t>The art of sketching is something that all designers should practice. </a:t>
            </a:r>
          </a:p>
          <a:p>
            <a:pPr marL="365125" indent="-365125"/>
            <a:r>
              <a:rPr lang="en-US" sz="2800" b="0" i="0" u="none" strike="noStrike" baseline="0" dirty="0">
                <a:latin typeface="Arial" panose="020B0604020202020204" pitchFamily="34" charset="0"/>
              </a:rPr>
              <a:t>Ideas and thoughts can be quickly visualized – either to yourself, or to others – and explored. </a:t>
            </a:r>
          </a:p>
          <a:p>
            <a:pPr marL="365125" indent="-365125"/>
            <a:r>
              <a:rPr lang="en-US" sz="2800" b="0" i="0" u="none" strike="noStrike" baseline="0" dirty="0">
                <a:latin typeface="Arial" panose="020B0604020202020204" pitchFamily="34" charset="0"/>
              </a:rPr>
              <a:t>The Millennium Bridge across the River Thames in London was reputedly designed on a paper napkin in a restaurant. </a:t>
            </a:r>
          </a:p>
          <a:p>
            <a:pPr marL="365125" indent="-365125"/>
            <a:r>
              <a:rPr lang="en-US" sz="2800" b="0" i="0" u="none" strike="noStrike" baseline="0" dirty="0">
                <a:latin typeface="Arial" panose="020B0604020202020204" pitchFamily="34" charset="0"/>
              </a:rPr>
              <a:t>Designers do well to carry a sketchbook with them so that inspiration can be quickly captured and preserved.</a:t>
            </a:r>
          </a:p>
        </p:txBody>
      </p:sp>
    </p:spTree>
    <p:extLst>
      <p:ext uri="{BB962C8B-B14F-4D97-AF65-F5344CB8AC3E}">
        <p14:creationId xmlns:p14="http://schemas.microsoft.com/office/powerpoint/2010/main" val="2097512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7367"/>
            <a:ext cx="7886700" cy="505742"/>
          </a:xfrm>
        </p:spPr>
        <p:txBody>
          <a:bodyPr/>
          <a:lstStyle/>
          <a:p>
            <a:r>
              <a:rPr lang="en-US" sz="3600" b="1" i="0" u="none" strike="noStrike" kern="1400" baseline="0" dirty="0">
                <a:latin typeface="Arial" panose="020B0604020202020204" pitchFamily="34" charset="0"/>
              </a:rPr>
              <a:t>Sketching user experiences (1 of 2)</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9857" y="1417737"/>
            <a:ext cx="7886700" cy="4041775"/>
          </a:xfrm>
        </p:spPr>
        <p:txBody>
          <a:bodyPr>
            <a:noAutofit/>
          </a:bodyPr>
          <a:lstStyle/>
          <a:p>
            <a:pPr marL="357188" indent="-357188"/>
            <a:r>
              <a:rPr lang="en-US" sz="2000" b="0" i="0" u="none" strike="noStrike" baseline="0" dirty="0">
                <a:latin typeface="Arial" panose="020B0604020202020204" pitchFamily="34" charset="0"/>
              </a:rPr>
              <a:t>Bill Buxton, a UX designer at Microsoft, has promoted the importance of sketching in his book </a:t>
            </a:r>
            <a:r>
              <a:rPr lang="en-US" sz="2000" b="0" i="1" u="none" strike="noStrike" baseline="0" dirty="0">
                <a:latin typeface="Arial" panose="020B0604020202020204" pitchFamily="34" charset="0"/>
              </a:rPr>
              <a:t>Sketching User Experiences,</a:t>
            </a:r>
            <a:r>
              <a:rPr lang="en-US" sz="2000" b="0" i="0" u="none" strike="noStrike" baseline="0" dirty="0">
                <a:latin typeface="Arial" panose="020B0604020202020204" pitchFamily="34" charset="0"/>
              </a:rPr>
              <a:t> and Greenberg, </a:t>
            </a:r>
            <a:r>
              <a:rPr lang="en-US" sz="2000" b="0" i="1" u="none" strike="noStrike" baseline="0" dirty="0">
                <a:latin typeface="Arial" panose="020B0604020202020204" pitchFamily="34" charset="0"/>
              </a:rPr>
              <a:t>et al.</a:t>
            </a:r>
            <a:r>
              <a:rPr lang="en-US" sz="2000" b="0" i="0" u="none" strike="noStrike" baseline="0" dirty="0">
                <a:latin typeface="Arial" panose="020B0604020202020204" pitchFamily="34" charset="0"/>
              </a:rPr>
              <a:t> (2012) provide an excellent workbook providing practical advice on sketching for UX. </a:t>
            </a:r>
          </a:p>
          <a:p>
            <a:pPr marL="357188" indent="-357188"/>
            <a:r>
              <a:rPr lang="en-US" sz="2000" b="0" i="0" u="none" strike="noStrike" baseline="0" dirty="0">
                <a:latin typeface="Arial" panose="020B0604020202020204" pitchFamily="34" charset="0"/>
              </a:rPr>
              <a:t>They also provide a rich on-line resource. </a:t>
            </a:r>
          </a:p>
          <a:p>
            <a:pPr marL="357188" indent="-357188"/>
            <a:r>
              <a:rPr lang="en-US" sz="2000" b="0" i="0" u="none" strike="noStrike" baseline="0" dirty="0">
                <a:latin typeface="Arial" panose="020B0604020202020204" pitchFamily="34" charset="0"/>
              </a:rPr>
              <a:t>Buxton argues that sketches are quick, timely, inexpensive, disposable and plentiful. </a:t>
            </a:r>
          </a:p>
          <a:p>
            <a:pPr marL="357188" indent="-357188"/>
            <a:r>
              <a:rPr lang="en-US" sz="2000" b="0" i="0" u="none" strike="noStrike" baseline="0" dirty="0">
                <a:latin typeface="Arial" panose="020B0604020202020204" pitchFamily="34" charset="0"/>
              </a:rPr>
              <a:t>The UX designer should be happy to throw away sketches and so not get too committed to particular design features. </a:t>
            </a:r>
          </a:p>
          <a:p>
            <a:pPr marL="357188" indent="-357188"/>
            <a:r>
              <a:rPr lang="en-US" sz="2000" b="0" i="0" u="none" strike="noStrike" baseline="0" dirty="0">
                <a:latin typeface="Arial" panose="020B0604020202020204" pitchFamily="34" charset="0"/>
              </a:rPr>
              <a:t>Buxton continues by identifying that sketches need a clear vocabulary, have ‘distinct gesture’ (fluidity), minimal detail and an appropriate degree of refinement. </a:t>
            </a:r>
          </a:p>
        </p:txBody>
      </p:sp>
    </p:spTree>
    <p:extLst>
      <p:ext uri="{BB962C8B-B14F-4D97-AF65-F5344CB8AC3E}">
        <p14:creationId xmlns:p14="http://schemas.microsoft.com/office/powerpoint/2010/main" val="1941547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07741"/>
            <a:ext cx="7886700" cy="523160"/>
          </a:xfrm>
        </p:spPr>
        <p:txBody>
          <a:bodyPr/>
          <a:lstStyle/>
          <a:p>
            <a:r>
              <a:rPr lang="en-US" sz="3600" b="1" kern="1400" dirty="0">
                <a:latin typeface="Arial" panose="020B0604020202020204" pitchFamily="34" charset="0"/>
              </a:rPr>
              <a:t>Sketching user experiences (2 of 2)</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4226" y="1436538"/>
            <a:ext cx="7886700" cy="4557508"/>
          </a:xfrm>
        </p:spPr>
        <p:txBody>
          <a:bodyPr>
            <a:noAutofit/>
          </a:bodyPr>
          <a:lstStyle/>
          <a:p>
            <a:pPr marL="365125" indent="-365125"/>
            <a:r>
              <a:rPr lang="en-US" sz="1800" b="0" i="0" u="none" strike="noStrike" baseline="0" dirty="0">
                <a:latin typeface="Arial" panose="020B0604020202020204" pitchFamily="34" charset="0"/>
              </a:rPr>
              <a:t>Buxton’s final considerations for sketches are that they should suggest and explore, rather than confirm and provide some ambiguity. </a:t>
            </a:r>
          </a:p>
          <a:p>
            <a:pPr marL="365125" indent="-365125"/>
            <a:r>
              <a:rPr lang="en-US" sz="1800" b="0" i="0" u="none" strike="noStrike" baseline="0" dirty="0">
                <a:latin typeface="Arial" panose="020B0604020202020204" pitchFamily="34" charset="0"/>
              </a:rPr>
              <a:t>Sketches are there to encourage people to question and to fill in the gaps. </a:t>
            </a:r>
          </a:p>
          <a:p>
            <a:pPr marL="365125" indent="-365125"/>
            <a:r>
              <a:rPr lang="en-US" sz="1800" b="0" i="0" u="none" strike="noStrike" baseline="0" dirty="0">
                <a:latin typeface="Arial" panose="020B0604020202020204" pitchFamily="34" charset="0"/>
              </a:rPr>
              <a:t>Figure 8.1 shows an example of a sketch for the interface to an interactive shopping service. </a:t>
            </a:r>
          </a:p>
          <a:p>
            <a:pPr marL="365125" indent="-365125"/>
            <a:r>
              <a:rPr lang="en-US" sz="1800" b="0" i="0" u="none" strike="noStrike" baseline="0" dirty="0">
                <a:latin typeface="Arial" panose="020B0604020202020204" pitchFamily="34" charset="0"/>
              </a:rPr>
              <a:t>Greenberg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(2012) emphasize that in addition to the elements shown in Figure 8.2, sketches can include annotations, arrows (to show movement or to highlight particular areas of the sketch) and notes about issues that the designer has yet to resolve.</a:t>
            </a:r>
          </a:p>
          <a:p>
            <a:pPr marL="365125" indent="-365125"/>
            <a:r>
              <a:rPr lang="en-US" sz="1800" b="0" i="0" u="none" strike="noStrike" baseline="0" dirty="0">
                <a:latin typeface="Arial" panose="020B0604020202020204" pitchFamily="34" charset="0"/>
              </a:rPr>
              <a:t>Individual snapshots of a design can be provided to show key moments in an interaction (e.g. Figure 8.2) and are particularly useful for exploring the impact of a certain style or design idea. </a:t>
            </a:r>
          </a:p>
          <a:p>
            <a:pPr marL="365125" indent="-365125"/>
            <a:r>
              <a:rPr lang="en-US" sz="1800" b="0" i="0" u="none" strike="noStrike" baseline="0" dirty="0">
                <a:latin typeface="Arial" panose="020B0604020202020204" pitchFamily="34" charset="0"/>
              </a:rPr>
              <a:t>Snapshots can be single sketches or frames from a storyboard (see below).</a:t>
            </a:r>
          </a:p>
        </p:txBody>
      </p:sp>
    </p:spTree>
    <p:extLst>
      <p:ext uri="{BB962C8B-B14F-4D97-AF65-F5344CB8AC3E}">
        <p14:creationId xmlns:p14="http://schemas.microsoft.com/office/powerpoint/2010/main" val="567925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3731"/>
            <a:ext cx="7886700" cy="584848"/>
          </a:xfrm>
        </p:spPr>
        <p:txBody>
          <a:bodyPr/>
          <a:lstStyle/>
          <a:p>
            <a:r>
              <a:rPr lang="it-IT" sz="3600" i="0" u="none" strike="noStrike" kern="1400" baseline="0" dirty="0" err="1">
                <a:latin typeface="Arial" panose="020B0604020202020204" pitchFamily="34" charset="0"/>
              </a:rPr>
              <a:t>Sketching</a:t>
            </a:r>
            <a:endParaRPr lang="it-IT" sz="3600" i="0" u="none" strike="noStrike" kern="1400" baseline="0" dirty="0">
              <a:latin typeface="Arial" panose="020B0604020202020204" pitchFamily="34" charset="0"/>
            </a:endParaRPr>
          </a:p>
        </p:txBody>
      </p:sp>
      <p:grpSp>
        <p:nvGrpSpPr>
          <p:cNvPr id="3" name="Group 2">
            <a:extLst>
              <a:ext uri="{FF2B5EF4-FFF2-40B4-BE49-F238E27FC236}">
                <a16:creationId xmlns:a16="http://schemas.microsoft.com/office/drawing/2014/main" id="{8A3B01D6-02D3-424F-8487-A2C783D616E3}"/>
              </a:ext>
            </a:extLst>
          </p:cNvPr>
          <p:cNvGrpSpPr/>
          <p:nvPr/>
        </p:nvGrpSpPr>
        <p:grpSpPr>
          <a:xfrm>
            <a:off x="777408" y="1998122"/>
            <a:ext cx="7589185" cy="3547556"/>
            <a:chOff x="1116013" y="1920604"/>
            <a:chExt cx="7589185" cy="3547556"/>
          </a:xfrm>
        </p:grpSpPr>
        <p:pic>
          <p:nvPicPr>
            <p:cNvPr id="4" name="Picture 3"/>
            <p:cNvPicPr>
              <a:picLocks noChangeAspect="1"/>
            </p:cNvPicPr>
            <p:nvPr/>
          </p:nvPicPr>
          <p:blipFill>
            <a:blip r:embed="rId3"/>
            <a:stretch>
              <a:fillRect/>
            </a:stretch>
          </p:blipFill>
          <p:spPr>
            <a:xfrm>
              <a:off x="1116013" y="2177172"/>
              <a:ext cx="3645835" cy="3034421"/>
            </a:xfrm>
            <a:prstGeom prst="rect">
              <a:avLst/>
            </a:prstGeom>
          </p:spPr>
        </p:pic>
        <p:pic>
          <p:nvPicPr>
            <p:cNvPr id="5" name="Picture 4"/>
            <p:cNvPicPr>
              <a:picLocks noChangeAspect="1"/>
            </p:cNvPicPr>
            <p:nvPr/>
          </p:nvPicPr>
          <p:blipFill>
            <a:blip r:embed="rId4"/>
            <a:stretch>
              <a:fillRect/>
            </a:stretch>
          </p:blipFill>
          <p:spPr>
            <a:xfrm>
              <a:off x="4850187" y="1920604"/>
              <a:ext cx="3855011" cy="3547556"/>
            </a:xfrm>
            <a:prstGeom prst="rect">
              <a:avLst/>
            </a:prstGeom>
          </p:spPr>
        </p:pic>
      </p:grpSp>
    </p:spTree>
    <p:extLst>
      <p:ext uri="{BB962C8B-B14F-4D97-AF65-F5344CB8AC3E}">
        <p14:creationId xmlns:p14="http://schemas.microsoft.com/office/powerpoint/2010/main" val="1705962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0285"/>
            <a:ext cx="7886700" cy="591740"/>
          </a:xfrm>
        </p:spPr>
        <p:txBody>
          <a:bodyPr/>
          <a:lstStyle/>
          <a:p>
            <a:r>
              <a:rPr lang="it-IT" sz="3600" i="0" u="none" strike="noStrike" kern="1400" baseline="0" dirty="0">
                <a:latin typeface="Arial" panose="020B0604020202020204" pitchFamily="34" charset="0"/>
              </a:rPr>
              <a:t>Storyboarding </a:t>
            </a:r>
          </a:p>
        </p:txBody>
      </p:sp>
      <p:sp>
        <p:nvSpPr>
          <p:cNvPr id="3" name="Text Placeholder 2"/>
          <p:cNvSpPr>
            <a:spLocks noGrp="1"/>
          </p:cNvSpPr>
          <p:nvPr>
            <p:ph type="body" idx="4294967295"/>
          </p:nvPr>
        </p:nvSpPr>
        <p:spPr>
          <a:xfrm>
            <a:off x="651145" y="1416843"/>
            <a:ext cx="7886700" cy="4745831"/>
          </a:xfrm>
        </p:spPr>
        <p:txBody>
          <a:bodyPr>
            <a:noAutofit/>
          </a:bodyPr>
          <a:lstStyle/>
          <a:p>
            <a:pPr marL="365125" indent="-365125"/>
            <a:r>
              <a:rPr lang="it-IT" sz="2000" b="0" i="0" u="none" strike="noStrike" baseline="0" dirty="0">
                <a:latin typeface="Arial" panose="020B0604020202020204" pitchFamily="34" charset="0"/>
              </a:rPr>
              <a:t>Three main types of storyboarding are commonly found in interactive media design:</a:t>
            </a:r>
          </a:p>
          <a:p>
            <a:pPr marL="792163" lvl="1" indent="-417513">
              <a:buFont typeface="Arial" panose="020B0604020202020204" pitchFamily="34" charset="0"/>
              <a:buChar char="‒"/>
              <a:tabLst>
                <a:tab pos="809625" algn="l"/>
              </a:tabLst>
            </a:pPr>
            <a:r>
              <a:rPr lang="it-IT" sz="1800" b="0" i="0" u="none" strike="noStrike" baseline="0" dirty="0">
                <a:latin typeface="Arial" panose="020B0604020202020204" pitchFamily="34" charset="0"/>
              </a:rPr>
              <a:t>Traditional storyboarding. A storyboard for a film would usually have some notes attached to each scene expanding on what will happen – this helps overcome the limitations of representing a dynamic experience in a static medium. In UX design, notes below each sketch usually contain the relevant steps from a scenario and the sketches themselves. </a:t>
            </a:r>
          </a:p>
          <a:p>
            <a:pPr marL="792163" lvl="1" indent="-417513">
              <a:buFont typeface="Arial" panose="020B0604020202020204" pitchFamily="34" charset="0"/>
              <a:buChar char="‒"/>
              <a:tabLst>
                <a:tab pos="809625" algn="l"/>
              </a:tabLst>
            </a:pPr>
            <a:r>
              <a:rPr lang="it-IT" sz="1800" b="0" i="0" u="none" strike="noStrike" baseline="0" dirty="0">
                <a:latin typeface="Arial" panose="020B0604020202020204" pitchFamily="34" charset="0"/>
              </a:rPr>
              <a:t>Scored storyboards. If the application has a lot of motion graphics, the storyboard can be annotated – a sketch is annotated with appropriate notation and notes about, for example, type, colours, images, sound and other issues attached underneath.</a:t>
            </a:r>
          </a:p>
          <a:p>
            <a:pPr marL="792163" lvl="1" indent="-417513">
              <a:buFont typeface="Arial" panose="020B0604020202020204" pitchFamily="34" charset="0"/>
              <a:buChar char="‒"/>
              <a:tabLst>
                <a:tab pos="809625" algn="l"/>
              </a:tabLst>
            </a:pPr>
            <a:r>
              <a:rPr lang="it-IT" sz="1800" b="0" i="0" u="none" strike="noStrike" baseline="0" dirty="0">
                <a:latin typeface="Arial" panose="020B0604020202020204" pitchFamily="34" charset="0"/>
              </a:rPr>
              <a:t>Text-only storyboards. These are useful if the application has a lot of very complex sequences. You can specify what images appear, what text accompanies them, any accompanying media, general notes about tone, flow, etc.</a:t>
            </a:r>
          </a:p>
        </p:txBody>
      </p:sp>
    </p:spTree>
    <p:extLst>
      <p:ext uri="{BB962C8B-B14F-4D97-AF65-F5344CB8AC3E}">
        <p14:creationId xmlns:p14="http://schemas.microsoft.com/office/powerpoint/2010/main" val="955493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0285"/>
            <a:ext cx="7886700" cy="591740"/>
          </a:xfrm>
        </p:spPr>
        <p:txBody>
          <a:bodyPr/>
          <a:lstStyle/>
          <a:p>
            <a:r>
              <a:rPr lang="it-IT" sz="3600" b="1" i="0" u="none" strike="noStrike" kern="1400" baseline="0" dirty="0">
                <a:latin typeface="Arial" panose="020B0604020202020204" pitchFamily="34" charset="0"/>
              </a:rPr>
              <a:t>Narrative storyboards (1 of</a:t>
            </a:r>
            <a:r>
              <a:rPr lang="it-IT" sz="3600" b="1" i="0" u="none" strike="noStrike" kern="1400" dirty="0">
                <a:latin typeface="Arial" panose="020B0604020202020204" pitchFamily="34" charset="0"/>
              </a:rPr>
              <a:t> 2</a:t>
            </a:r>
            <a:r>
              <a:rPr lang="it-IT" sz="3600" b="1" i="0" u="none" strike="noStrike" kern="1400" baseline="0" dirty="0">
                <a:latin typeface="Arial" panose="020B0604020202020204" pitchFamily="34" charset="0"/>
              </a:rPr>
              <a:t>)</a:t>
            </a:r>
            <a:r>
              <a:rPr lang="it-IT"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4777" y="1407419"/>
            <a:ext cx="7886700" cy="4755356"/>
          </a:xfrm>
        </p:spPr>
        <p:txBody>
          <a:bodyPr/>
          <a:lstStyle/>
          <a:p>
            <a:pPr marL="365125" indent="-365125"/>
            <a:r>
              <a:rPr lang="it-IT" b="0" i="0" u="none" strike="noStrike" baseline="0" dirty="0">
                <a:latin typeface="Arial" panose="020B0604020202020204" pitchFamily="34" charset="0"/>
              </a:rPr>
              <a:t>Greenberg </a:t>
            </a:r>
            <a:r>
              <a:rPr lang="it-IT" b="0" i="1" u="none" strike="noStrike" baseline="0" dirty="0">
                <a:latin typeface="Arial" panose="020B0604020202020204" pitchFamily="34" charset="0"/>
              </a:rPr>
              <a:t>et al.</a:t>
            </a:r>
            <a:r>
              <a:rPr lang="it-IT" b="0" i="0" u="none" strike="noStrike" baseline="0" dirty="0">
                <a:latin typeface="Arial" panose="020B0604020202020204" pitchFamily="34" charset="0"/>
              </a:rPr>
              <a:t> (2012) recommend developing narrative storyboards for key moments of a proposed user experience. </a:t>
            </a:r>
          </a:p>
          <a:p>
            <a:pPr marL="365125" indent="-365125"/>
            <a:r>
              <a:rPr lang="it-IT" b="0" i="0" u="none" strike="noStrike" baseline="0" dirty="0">
                <a:latin typeface="Arial" panose="020B0604020202020204" pitchFamily="34" charset="0"/>
              </a:rPr>
              <a:t>They use five scenes to describe a typical UX. </a:t>
            </a:r>
          </a:p>
          <a:p>
            <a:pPr marL="365125" indent="-365125"/>
            <a:r>
              <a:rPr lang="it-IT" b="0" i="0" u="none" strike="noStrike" baseline="0" dirty="0">
                <a:latin typeface="Arial" panose="020B0604020202020204" pitchFamily="34" charset="0"/>
              </a:rPr>
              <a:t>The structure has a beginning scene, two scenes showing the story developing, the climax of the story and the ending scene. </a:t>
            </a:r>
          </a:p>
          <a:p>
            <a:pPr marL="365125" indent="-365125"/>
            <a:r>
              <a:rPr lang="it-IT" b="0" i="0" u="none" strike="noStrike" baseline="0" dirty="0">
                <a:latin typeface="Arial" panose="020B0604020202020204" pitchFamily="34" charset="0"/>
              </a:rPr>
              <a:t>A key difference between sketching snapshots and sketching narratives is to capture some more of the context of the UX. </a:t>
            </a:r>
          </a:p>
          <a:p>
            <a:pPr marL="365125" indent="-365125"/>
            <a:r>
              <a:rPr lang="it-IT" b="0" i="0" u="none" strike="noStrike" baseline="0" dirty="0">
                <a:latin typeface="Arial" panose="020B0604020202020204" pitchFamily="34" charset="0"/>
              </a:rPr>
              <a:t>With narrative storyboarding, the designer can show more of the whole UX that is being designed.</a:t>
            </a:r>
          </a:p>
        </p:txBody>
      </p:sp>
    </p:spTree>
    <p:extLst>
      <p:ext uri="{BB962C8B-B14F-4D97-AF65-F5344CB8AC3E}">
        <p14:creationId xmlns:p14="http://schemas.microsoft.com/office/powerpoint/2010/main" val="94643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7910"/>
            <a:ext cx="7886700" cy="496490"/>
          </a:xfrm>
        </p:spPr>
        <p:txBody>
          <a:bodyPr/>
          <a:lstStyle/>
          <a:p>
            <a:r>
              <a:rPr lang="it-IT" sz="3600" b="1" kern="1400" dirty="0">
                <a:latin typeface="Arial" panose="020B0604020202020204" pitchFamily="34" charset="0"/>
              </a:rPr>
              <a:t>Narrative storyboards (2 of 2)</a:t>
            </a:r>
            <a:r>
              <a:rPr lang="it-IT"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7117" y="1432718"/>
            <a:ext cx="7886700" cy="4288631"/>
          </a:xfrm>
        </p:spPr>
        <p:txBody>
          <a:bodyPr>
            <a:noAutofit/>
          </a:bodyPr>
          <a:lstStyle/>
          <a:p>
            <a:pPr marL="357188" indent="-357188"/>
            <a:r>
              <a:rPr lang="it-IT" sz="1600" b="0" i="0" u="none" strike="noStrike" baseline="0" dirty="0">
                <a:latin typeface="Arial" panose="020B0604020202020204" pitchFamily="34" charset="0"/>
              </a:rPr>
              <a:t>Greenberg </a:t>
            </a:r>
            <a:r>
              <a:rPr lang="it-IT" sz="1600" b="0" i="1" u="none" strike="noStrike" baseline="0" dirty="0">
                <a:latin typeface="Arial" panose="020B0604020202020204" pitchFamily="34" charset="0"/>
              </a:rPr>
              <a:t>et al.</a:t>
            </a:r>
            <a:r>
              <a:rPr lang="it-IT" sz="1600" b="0" i="0" u="none" strike="noStrike" baseline="0" dirty="0">
                <a:latin typeface="Arial" panose="020B0604020202020204" pitchFamily="34" charset="0"/>
              </a:rPr>
              <a:t> (2012) provide examples in their book on how to sketch and how to get the idea of flow and movement into sketches. </a:t>
            </a:r>
          </a:p>
          <a:p>
            <a:pPr marL="357188" indent="-357188"/>
            <a:r>
              <a:rPr lang="it-IT" sz="1600" b="0" i="0" u="none" strike="noStrike" baseline="0" dirty="0">
                <a:latin typeface="Arial" panose="020B0604020202020204" pitchFamily="34" charset="0"/>
              </a:rPr>
              <a:t>They identify the different types of ‘shot’ that sketches can use to show the whole user journey through an experience from an opening long shot to a close up (see Figure 8.2), creating a representation like a film storyboard. </a:t>
            </a:r>
          </a:p>
          <a:p>
            <a:pPr marL="357188" indent="-357188"/>
            <a:r>
              <a:rPr lang="it-IT" sz="1600" b="0" i="0" u="none" strike="noStrike" baseline="0" dirty="0">
                <a:latin typeface="Arial" panose="020B0604020202020204" pitchFamily="34" charset="0"/>
              </a:rPr>
              <a:t>They also provide a vocabulary of familiar objects, people and activities that are frequently used in UX design.</a:t>
            </a:r>
          </a:p>
          <a:p>
            <a:pPr marL="357188" indent="-357188"/>
            <a:r>
              <a:rPr lang="it-IT" sz="1600" b="0" i="0" u="none" strike="noStrike" baseline="0" dirty="0">
                <a:latin typeface="Arial" panose="020B0604020202020204" pitchFamily="34" charset="0"/>
              </a:rPr>
              <a:t>In the example shown in Figure 8.3, they describe a user journey of someone being attracted by advertisement, scanning the advertisement with an app on their smartphone, getting some information and moving on. </a:t>
            </a:r>
          </a:p>
          <a:p>
            <a:pPr marL="357188" indent="-357188"/>
            <a:r>
              <a:rPr lang="it-IT" sz="1600" b="0" i="0" u="none" strike="noStrike" baseline="0" dirty="0">
                <a:latin typeface="Arial" panose="020B0604020202020204" pitchFamily="34" charset="0"/>
              </a:rPr>
              <a:t>The sketch uses different shots at different stages. </a:t>
            </a:r>
          </a:p>
          <a:p>
            <a:pPr marL="357188" indent="-357188"/>
            <a:r>
              <a:rPr lang="it-IT" sz="1600" b="0" i="0" u="none" strike="noStrike" baseline="0" dirty="0">
                <a:latin typeface="Arial" panose="020B0604020202020204" pitchFamily="34" charset="0"/>
              </a:rPr>
              <a:t>An extreme long shot to set the scene, an over the shoulder shot to illustrate what happens next and a close up to show what the user sees. </a:t>
            </a:r>
          </a:p>
          <a:p>
            <a:pPr marL="357188" indent="-357188"/>
            <a:r>
              <a:rPr lang="it-IT" sz="1600" b="0" i="0" u="none" strike="noStrike" baseline="0" dirty="0">
                <a:latin typeface="Arial" panose="020B0604020202020204" pitchFamily="34" charset="0"/>
              </a:rPr>
              <a:t>Adding arrows and annotation to the sketch results in the more fluid and expressive sketch of this particular UX as shown in Figure 8.4.</a:t>
            </a:r>
          </a:p>
        </p:txBody>
      </p:sp>
    </p:spTree>
    <p:extLst>
      <p:ext uri="{BB962C8B-B14F-4D97-AF65-F5344CB8AC3E}">
        <p14:creationId xmlns:p14="http://schemas.microsoft.com/office/powerpoint/2010/main" val="1527724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3776"/>
            <a:ext cx="7886700" cy="504756"/>
          </a:xfrm>
        </p:spPr>
        <p:txBody>
          <a:bodyPr/>
          <a:lstStyle/>
          <a:p>
            <a:r>
              <a:rPr lang="en-US" sz="3600" b="1" i="0" u="none" strike="noStrike" kern="1400" baseline="0" dirty="0">
                <a:latin typeface="Arial" panose="020B0604020202020204" pitchFamily="34" charset="0"/>
              </a:rPr>
              <a:t>Contents</a:t>
            </a:r>
          </a:p>
        </p:txBody>
      </p:sp>
      <p:sp>
        <p:nvSpPr>
          <p:cNvPr id="3" name="Text Placeholder 2"/>
          <p:cNvSpPr>
            <a:spLocks noGrp="1"/>
          </p:cNvSpPr>
          <p:nvPr>
            <p:ph type="body" idx="4294967295"/>
          </p:nvPr>
        </p:nvSpPr>
        <p:spPr>
          <a:xfrm>
            <a:off x="654050" y="1406232"/>
            <a:ext cx="7886700" cy="4867568"/>
          </a:xfrm>
        </p:spPr>
        <p:txBody>
          <a:bodyPr/>
          <a:lstStyle/>
          <a:p>
            <a:pPr marL="374650" indent="-374650"/>
            <a:r>
              <a:rPr lang="en-US" sz="2800" b="0" i="0" u="none" strike="noStrike" baseline="0" dirty="0">
                <a:latin typeface="Arial" panose="020B0604020202020204" pitchFamily="34" charset="0"/>
              </a:rPr>
              <a:t>8.1</a:t>
            </a:r>
            <a:r>
              <a:rPr lang="en-US" sz="2800" b="0" i="0" u="none" strike="noStrike" dirty="0">
                <a:latin typeface="Arial" panose="020B0604020202020204" pitchFamily="34" charset="0"/>
              </a:rPr>
              <a:t> </a:t>
            </a:r>
            <a:r>
              <a:rPr lang="en-US" sz="2800" b="0" i="0" u="none" strike="noStrike" baseline="0" dirty="0">
                <a:latin typeface="Arial" panose="020B0604020202020204" pitchFamily="34" charset="0"/>
              </a:rPr>
              <a:t>Finding suitable representations </a:t>
            </a:r>
          </a:p>
          <a:p>
            <a:pPr marL="374650" indent="-374650"/>
            <a:r>
              <a:rPr lang="en-US" sz="2800" b="0" i="0" u="none" strike="noStrike" baseline="0" dirty="0">
                <a:latin typeface="Arial" panose="020B0604020202020204" pitchFamily="34" charset="0"/>
              </a:rPr>
              <a:t>8.2</a:t>
            </a:r>
            <a:r>
              <a:rPr lang="en-US" sz="2800" b="0" i="0" u="none" strike="noStrike" dirty="0">
                <a:latin typeface="Arial" panose="020B0604020202020204" pitchFamily="34" charset="0"/>
              </a:rPr>
              <a:t> </a:t>
            </a:r>
            <a:r>
              <a:rPr lang="en-US" sz="2800" b="0" i="0" u="none" strike="noStrike" baseline="0" dirty="0">
                <a:latin typeface="Arial" panose="020B0604020202020204" pitchFamily="34" charset="0"/>
              </a:rPr>
              <a:t>Sketching for ideation </a:t>
            </a:r>
          </a:p>
          <a:p>
            <a:pPr marL="374650" indent="-374650"/>
            <a:r>
              <a:rPr lang="en-US" sz="2800" b="0" i="0" u="none" strike="noStrike" baseline="0" dirty="0">
                <a:latin typeface="Arial" panose="020B0604020202020204" pitchFamily="34" charset="0"/>
              </a:rPr>
              <a:t>8.3</a:t>
            </a:r>
            <a:r>
              <a:rPr lang="en-US" sz="2800" b="0" i="0" u="none" strike="noStrike" dirty="0">
                <a:latin typeface="Arial" panose="020B0604020202020204" pitchFamily="34" charset="0"/>
              </a:rPr>
              <a:t> </a:t>
            </a:r>
            <a:r>
              <a:rPr lang="en-US" sz="2800" b="0" i="0" u="none" strike="noStrike" baseline="0" dirty="0">
                <a:latin typeface="Arial" panose="020B0604020202020204" pitchFamily="34" charset="0"/>
              </a:rPr>
              <a:t>Visualizing look and feel </a:t>
            </a:r>
          </a:p>
          <a:p>
            <a:pPr marL="374650" indent="-374650"/>
            <a:r>
              <a:rPr lang="en-US" sz="2800" b="0" i="0" u="none" strike="noStrike" baseline="0" dirty="0">
                <a:latin typeface="Arial" panose="020B0604020202020204" pitchFamily="34" charset="0"/>
              </a:rPr>
              <a:t>8.4</a:t>
            </a:r>
            <a:r>
              <a:rPr lang="en-US" sz="2800" dirty="0">
                <a:latin typeface="Arial" panose="020B0604020202020204" pitchFamily="34" charset="0"/>
              </a:rPr>
              <a:t> </a:t>
            </a:r>
            <a:r>
              <a:rPr lang="en-US" sz="2800" b="0" i="0" u="none" strike="noStrike" baseline="0" dirty="0">
                <a:latin typeface="Arial" panose="020B0604020202020204" pitchFamily="34" charset="0"/>
              </a:rPr>
              <a:t>Mapping the interaction</a:t>
            </a:r>
          </a:p>
          <a:p>
            <a:pPr marL="374650" indent="-374650"/>
            <a:r>
              <a:rPr lang="en-US" sz="2800" b="0" i="0" u="none" strike="noStrike" baseline="0" dirty="0">
                <a:latin typeface="Arial" panose="020B0604020202020204" pitchFamily="34" charset="0"/>
              </a:rPr>
              <a:t>8.5</a:t>
            </a:r>
            <a:r>
              <a:rPr lang="en-US" sz="2800" b="0" i="0" u="none" strike="noStrike" dirty="0">
                <a:latin typeface="Arial" panose="020B0604020202020204" pitchFamily="34" charset="0"/>
              </a:rPr>
              <a:t> </a:t>
            </a:r>
            <a:r>
              <a:rPr lang="en-US" sz="2800" b="0" i="0" u="none" strike="noStrike" baseline="0" dirty="0">
                <a:latin typeface="Arial" panose="020B0604020202020204" pitchFamily="34" charset="0"/>
              </a:rPr>
              <a:t>Wireframes</a:t>
            </a:r>
          </a:p>
          <a:p>
            <a:pPr marL="374650" indent="-374650"/>
            <a:r>
              <a:rPr lang="en-US" sz="2800" b="0" i="0" u="none" strike="noStrike" baseline="0" dirty="0">
                <a:latin typeface="Arial" panose="020B0604020202020204" pitchFamily="34" charset="0"/>
              </a:rPr>
              <a:t>8.6</a:t>
            </a:r>
            <a:r>
              <a:rPr lang="en-US" sz="2800" b="0" i="0" u="none" strike="noStrike" dirty="0">
                <a:latin typeface="Arial" panose="020B0604020202020204" pitchFamily="34" charset="0"/>
              </a:rPr>
              <a:t> </a:t>
            </a:r>
            <a:r>
              <a:rPr lang="en-US" sz="2800" b="0" i="0" u="none" strike="noStrike" baseline="0" dirty="0">
                <a:latin typeface="Arial" panose="020B0604020202020204" pitchFamily="34" charset="0"/>
              </a:rPr>
              <a:t>Prototypes</a:t>
            </a:r>
          </a:p>
          <a:p>
            <a:pPr marL="374650" indent="-374650">
              <a:spcBef>
                <a:spcPts val="0"/>
              </a:spcBef>
            </a:pPr>
            <a:r>
              <a:rPr lang="en-US" sz="2800" b="0" i="0" u="none" strike="noStrike" baseline="0" dirty="0">
                <a:latin typeface="Arial" panose="020B0604020202020204" pitchFamily="34" charset="0"/>
              </a:rPr>
              <a:t>8.7</a:t>
            </a:r>
            <a:r>
              <a:rPr lang="en-US" sz="2800" dirty="0">
                <a:latin typeface="Arial" panose="020B0604020202020204" pitchFamily="34" charset="0"/>
              </a:rPr>
              <a:t> </a:t>
            </a:r>
            <a:r>
              <a:rPr lang="en-US" sz="2800" b="0" i="0" u="none" strike="noStrike" baseline="0" dirty="0">
                <a:latin typeface="Arial" panose="020B0604020202020204" pitchFamily="34" charset="0"/>
              </a:rPr>
              <a:t>Envisionment in practice</a:t>
            </a:r>
          </a:p>
        </p:txBody>
      </p:sp>
    </p:spTree>
    <p:extLst>
      <p:ext uri="{BB962C8B-B14F-4D97-AF65-F5344CB8AC3E}">
        <p14:creationId xmlns:p14="http://schemas.microsoft.com/office/powerpoint/2010/main" val="128881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81327"/>
            <a:ext cx="7886700" cy="577818"/>
          </a:xfrm>
        </p:spPr>
        <p:txBody>
          <a:bodyPr/>
          <a:lstStyle/>
          <a:p>
            <a:r>
              <a:rPr lang="it-IT" sz="3600" i="0" u="none" strike="noStrike" kern="1400" baseline="0" dirty="0" err="1">
                <a:latin typeface="Arial" panose="020B0604020202020204" pitchFamily="34" charset="0"/>
              </a:rPr>
              <a:t>Storyboards</a:t>
            </a:r>
            <a:endParaRPr lang="it-IT" sz="3600" i="0" u="none" strike="noStrike" kern="1400" baseline="0" dirty="0">
              <a:latin typeface="Arial" panose="020B0604020202020204" pitchFamily="34" charset="0"/>
            </a:endParaRPr>
          </a:p>
        </p:txBody>
      </p:sp>
      <p:grpSp>
        <p:nvGrpSpPr>
          <p:cNvPr id="3" name="Group 2">
            <a:extLst>
              <a:ext uri="{FF2B5EF4-FFF2-40B4-BE49-F238E27FC236}">
                <a16:creationId xmlns:a16="http://schemas.microsoft.com/office/drawing/2014/main" id="{57640CE6-D702-4A61-9AE8-9B94E7FDE8FF}"/>
              </a:ext>
            </a:extLst>
          </p:cNvPr>
          <p:cNvGrpSpPr/>
          <p:nvPr/>
        </p:nvGrpSpPr>
        <p:grpSpPr>
          <a:xfrm>
            <a:off x="973748" y="1908380"/>
            <a:ext cx="7196504" cy="3773261"/>
            <a:chOff x="1547813" y="1647123"/>
            <a:chExt cx="7196504" cy="3773261"/>
          </a:xfrm>
        </p:grpSpPr>
        <p:pic>
          <p:nvPicPr>
            <p:cNvPr id="4" name="Picture 3"/>
            <p:cNvPicPr>
              <a:picLocks noChangeAspect="1"/>
            </p:cNvPicPr>
            <p:nvPr/>
          </p:nvPicPr>
          <p:blipFill>
            <a:blip r:embed="rId3"/>
            <a:stretch>
              <a:fillRect/>
            </a:stretch>
          </p:blipFill>
          <p:spPr>
            <a:xfrm>
              <a:off x="1547813" y="1647123"/>
              <a:ext cx="7196504" cy="1904529"/>
            </a:xfrm>
            <a:prstGeom prst="rect">
              <a:avLst/>
            </a:prstGeom>
          </p:spPr>
        </p:pic>
        <p:pic>
          <p:nvPicPr>
            <p:cNvPr id="5" name="Picture 4"/>
            <p:cNvPicPr>
              <a:picLocks noChangeAspect="1"/>
            </p:cNvPicPr>
            <p:nvPr/>
          </p:nvPicPr>
          <p:blipFill>
            <a:blip r:embed="rId4"/>
            <a:stretch>
              <a:fillRect/>
            </a:stretch>
          </p:blipFill>
          <p:spPr>
            <a:xfrm>
              <a:off x="1547813" y="3254912"/>
              <a:ext cx="7041369" cy="2165472"/>
            </a:xfrm>
            <a:prstGeom prst="rect">
              <a:avLst/>
            </a:prstGeom>
          </p:spPr>
        </p:pic>
      </p:grpSp>
    </p:spTree>
    <p:extLst>
      <p:ext uri="{BB962C8B-B14F-4D97-AF65-F5344CB8AC3E}">
        <p14:creationId xmlns:p14="http://schemas.microsoft.com/office/powerpoint/2010/main" val="115826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26073"/>
            <a:ext cx="7886700" cy="488326"/>
          </a:xfrm>
        </p:spPr>
        <p:txBody>
          <a:bodyPr/>
          <a:lstStyle/>
          <a:p>
            <a:r>
              <a:rPr lang="it-IT" sz="3600" b="1" i="0" u="none" strike="noStrike" kern="1400" baseline="0" dirty="0">
                <a:latin typeface="Arial" panose="020B0604020202020204" pitchFamily="34" charset="0"/>
              </a:rPr>
              <a:t>Hints and tips for sketching</a:t>
            </a:r>
            <a:r>
              <a:rPr lang="it-IT"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6950" y="1438762"/>
            <a:ext cx="7886700" cy="4042558"/>
          </a:xfrm>
        </p:spPr>
        <p:txBody>
          <a:bodyPr>
            <a:noAutofit/>
          </a:bodyPr>
          <a:lstStyle/>
          <a:p>
            <a:pPr marL="361950" indent="-361950"/>
            <a:r>
              <a:rPr lang="it-IT" sz="1600" b="0" i="0" u="none" strike="noStrike" baseline="0" dirty="0">
                <a:latin typeface="Arial" panose="020B0604020202020204" pitchFamily="34" charset="0"/>
              </a:rPr>
              <a:t>Greenberg </a:t>
            </a:r>
            <a:r>
              <a:rPr lang="it-IT" sz="1600" b="0" i="1" u="none" strike="noStrike" baseline="0" dirty="0">
                <a:latin typeface="Arial" panose="020B0604020202020204" pitchFamily="34" charset="0"/>
              </a:rPr>
              <a:t>et al.</a:t>
            </a:r>
            <a:r>
              <a:rPr lang="it-IT" sz="1600" b="0" i="0" u="none" strike="noStrike" baseline="0" dirty="0">
                <a:latin typeface="Arial" panose="020B0604020202020204" pitchFamily="34" charset="0"/>
              </a:rPr>
              <a:t> (2012) provide a wealth of other hints and tips for sketching. </a:t>
            </a:r>
          </a:p>
          <a:p>
            <a:pPr marL="361950" indent="-361950"/>
            <a:r>
              <a:rPr lang="it-IT" sz="1600" b="0" i="0" u="none" strike="noStrike" baseline="0" dirty="0">
                <a:latin typeface="Arial" panose="020B0604020202020204" pitchFamily="34" charset="0"/>
              </a:rPr>
              <a:t>Sketching can be a collaborative experience where two or more designers work together to develop the ideas and of course sketches can be critiqued by a design team or focus group to explore design issues. </a:t>
            </a:r>
          </a:p>
          <a:p>
            <a:pPr marL="361950" indent="-361950"/>
            <a:r>
              <a:rPr lang="it-IT" sz="1600" b="0" i="0" u="none" strike="noStrike" baseline="0" dirty="0">
                <a:latin typeface="Arial" panose="020B0604020202020204" pitchFamily="34" charset="0"/>
              </a:rPr>
              <a:t>Designers can take photos of different scenes rather than draw them and put the photos together into a sketch. </a:t>
            </a:r>
          </a:p>
          <a:p>
            <a:pPr marL="361950" indent="-361950"/>
            <a:r>
              <a:rPr lang="it-IT" sz="1600" b="0" i="0" u="none" strike="noStrike" baseline="0" dirty="0">
                <a:latin typeface="Arial" panose="020B0604020202020204" pitchFamily="34" charset="0"/>
              </a:rPr>
              <a:t>Designers can annotate these photo-sketches with arrows and notes to add more detail and explanation. </a:t>
            </a:r>
          </a:p>
          <a:p>
            <a:pPr marL="361950" indent="-361950"/>
            <a:r>
              <a:rPr lang="it-IT" sz="1600" b="0" i="0" u="none" strike="noStrike" baseline="0" dirty="0">
                <a:latin typeface="Arial" panose="020B0604020202020204" pitchFamily="34" charset="0"/>
              </a:rPr>
              <a:t>Another alternative is to use sketching software. For example, Microsoft PowerPoint has a wide range of objects, arrows and other ways of helping designers to sketch out ideas and there are a number of specialist sketching apps. </a:t>
            </a:r>
          </a:p>
          <a:p>
            <a:pPr marL="361950" indent="-361950"/>
            <a:r>
              <a:rPr lang="it-IT" sz="1600" b="0" i="0" u="none" strike="noStrike" baseline="0" dirty="0">
                <a:latin typeface="Arial" panose="020B0604020202020204" pitchFamily="34" charset="0"/>
              </a:rPr>
              <a:t>However, designers should not lose sight of the power of sketching by hand. </a:t>
            </a:r>
          </a:p>
          <a:p>
            <a:pPr marL="361950" indent="-361950"/>
            <a:r>
              <a:rPr lang="it-IT" sz="1600" b="0" i="0" u="none" strike="noStrike" baseline="0" dirty="0">
                <a:latin typeface="Arial" panose="020B0604020202020204" pitchFamily="34" charset="0"/>
              </a:rPr>
              <a:t>The more fluid nature of the representation, the speed of production and the ability to throw away sketches that do not quite work help designers explore the problem domain in a way that software sketching does not encourage.</a:t>
            </a:r>
          </a:p>
        </p:txBody>
      </p:sp>
    </p:spTree>
    <p:extLst>
      <p:ext uri="{BB962C8B-B14F-4D97-AF65-F5344CB8AC3E}">
        <p14:creationId xmlns:p14="http://schemas.microsoft.com/office/powerpoint/2010/main" val="338414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53709"/>
            <a:ext cx="7886700" cy="436074"/>
          </a:xfrm>
        </p:spPr>
        <p:txBody>
          <a:bodyPr/>
          <a:lstStyle/>
          <a:p>
            <a:r>
              <a:rPr lang="it-IT" sz="3600" b="1" i="0" u="none" strike="noStrike" kern="1400" baseline="0" dirty="0">
                <a:latin typeface="Arial" panose="020B0604020202020204" pitchFamily="34" charset="0"/>
              </a:rPr>
              <a:t>Visualizing look and feel</a:t>
            </a:r>
          </a:p>
        </p:txBody>
      </p:sp>
      <p:sp>
        <p:nvSpPr>
          <p:cNvPr id="3" name="Text Placeholder 2"/>
          <p:cNvSpPr>
            <a:spLocks noGrp="1"/>
          </p:cNvSpPr>
          <p:nvPr>
            <p:ph type="body" idx="4294967295"/>
          </p:nvPr>
        </p:nvSpPr>
        <p:spPr>
          <a:xfrm>
            <a:off x="664945" y="1438896"/>
            <a:ext cx="7886700" cy="4635885"/>
          </a:xfrm>
        </p:spPr>
        <p:txBody>
          <a:bodyPr>
            <a:noAutofit/>
          </a:bodyPr>
          <a:lstStyle/>
          <a:p>
            <a:pPr marL="358775" indent="-358775"/>
            <a:r>
              <a:rPr lang="it-IT" sz="1800" b="0" i="0" u="none" strike="noStrike" baseline="0" dirty="0">
                <a:latin typeface="Arial" panose="020B0604020202020204" pitchFamily="34" charset="0"/>
              </a:rPr>
              <a:t>The interaction amongst people, services and products will often take place across different media channels and the UX will result from the complex interweaving of service moments. </a:t>
            </a:r>
          </a:p>
          <a:p>
            <a:pPr marL="358775" indent="-358775"/>
            <a:r>
              <a:rPr lang="it-IT" sz="1800" b="0" i="0" u="none" strike="noStrike" baseline="0" dirty="0">
                <a:latin typeface="Arial" panose="020B0604020202020204" pitchFamily="34" charset="0"/>
              </a:rPr>
              <a:t>Designers need ways to envision the various touchpoints, service moments and user journeys so that they can establish a common ‘look and feel’ for the whole UX. </a:t>
            </a:r>
          </a:p>
          <a:p>
            <a:pPr marL="358775" indent="-358775"/>
            <a:r>
              <a:rPr lang="it-IT" sz="1800" b="0" i="0" u="none" strike="noStrike" baseline="0" dirty="0">
                <a:latin typeface="Arial" panose="020B0604020202020204" pitchFamily="34" charset="0"/>
              </a:rPr>
              <a:t>The look (how things are represented) and feel (how things behave) should have some consistency across the different channels and should reflect the overall brand that the UX is aiming to establish. </a:t>
            </a:r>
          </a:p>
          <a:p>
            <a:pPr marL="358775" indent="-358775"/>
            <a:r>
              <a:rPr lang="it-IT" sz="1800" b="0" i="0" u="none" strike="noStrike" baseline="0" dirty="0">
                <a:latin typeface="Arial" panose="020B0604020202020204" pitchFamily="34" charset="0"/>
              </a:rPr>
              <a:t>In the case of a large organization, this branding will be very carefully controlled by the marketing department, but even for a smaller organization, there needs to be a recognizable style that crosses channels such as an app, a website, a promotional video and any paper-based media (such as business cards, fliers, posters and so on) contribute to the overall UX.</a:t>
            </a:r>
          </a:p>
        </p:txBody>
      </p:sp>
    </p:spTree>
    <p:extLst>
      <p:ext uri="{BB962C8B-B14F-4D97-AF65-F5344CB8AC3E}">
        <p14:creationId xmlns:p14="http://schemas.microsoft.com/office/powerpoint/2010/main" val="1201283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45000"/>
            <a:ext cx="7886700" cy="453492"/>
          </a:xfrm>
        </p:spPr>
        <p:txBody>
          <a:bodyPr/>
          <a:lstStyle/>
          <a:p>
            <a:r>
              <a:rPr lang="it-IT" sz="3600" b="1" i="0" u="none" strike="noStrike" kern="1400" baseline="0" dirty="0">
                <a:latin typeface="Arial" panose="020B0604020202020204" pitchFamily="34" charset="0"/>
              </a:rPr>
              <a:t>Emotion and feelings</a:t>
            </a:r>
            <a:r>
              <a:rPr lang="it-IT"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73468" y="1453296"/>
            <a:ext cx="7886700" cy="4830129"/>
          </a:xfrm>
        </p:spPr>
        <p:txBody>
          <a:bodyPr>
            <a:noAutofit/>
          </a:bodyPr>
          <a:lstStyle/>
          <a:p>
            <a:pPr marL="361950" indent="-361950">
              <a:lnSpc>
                <a:spcPts val="2000"/>
              </a:lnSpc>
            </a:pPr>
            <a:r>
              <a:rPr lang="it-IT" sz="1800" b="0" i="0" u="none" strike="noStrike" baseline="0" dirty="0">
                <a:latin typeface="Arial" panose="020B0604020202020204" pitchFamily="34" charset="0"/>
              </a:rPr>
              <a:t>As we discussed in Chapter 6, UX is inherently concerned with emotion and feelings of engagement. </a:t>
            </a:r>
          </a:p>
          <a:p>
            <a:pPr marL="361950" indent="-361950">
              <a:lnSpc>
                <a:spcPts val="2000"/>
              </a:lnSpc>
            </a:pPr>
            <a:r>
              <a:rPr lang="it-IT" sz="1800" b="0" i="0" u="none" strike="noStrike" baseline="0" dirty="0">
                <a:latin typeface="Arial" panose="020B0604020202020204" pitchFamily="34" charset="0"/>
              </a:rPr>
              <a:t>Designers should aim to evoke particular meanings in their users. </a:t>
            </a:r>
          </a:p>
          <a:p>
            <a:pPr marL="361950" lvl="0" indent="-361950">
              <a:lnSpc>
                <a:spcPts val="2000"/>
              </a:lnSpc>
            </a:pPr>
            <a:r>
              <a:rPr lang="it-IT" sz="1800" b="0" i="0" u="none" strike="noStrike" baseline="0" dirty="0">
                <a:latin typeface="Arial" panose="020B0604020202020204" pitchFamily="34" charset="0"/>
              </a:rPr>
              <a:t>They should aim to bring about those key aspects of experience design – identity, adaptivity, narrative, immersion and flow </a:t>
            </a:r>
            <a:r>
              <a:rPr lang="it-IT" sz="1800" dirty="0">
                <a:latin typeface="Arial" panose="020B0604020202020204" pitchFamily="34" charset="0"/>
              </a:rPr>
              <a:t>– </a:t>
            </a:r>
            <a:r>
              <a:rPr lang="it-IT" sz="1800" b="0" i="0" u="none" strike="noStrike" baseline="0" dirty="0">
                <a:latin typeface="Arial" panose="020B0604020202020204" pitchFamily="34" charset="0"/>
              </a:rPr>
              <a:t>along with the characteristics of evoking the different types of pleasure and characteristics of product attachment. </a:t>
            </a:r>
          </a:p>
          <a:p>
            <a:pPr marL="361950" indent="-361950">
              <a:lnSpc>
                <a:spcPts val="2000"/>
              </a:lnSpc>
            </a:pPr>
            <a:r>
              <a:rPr lang="it-IT" sz="1800" b="0" i="0" u="none" strike="noStrike" baseline="0" dirty="0">
                <a:latin typeface="Arial" panose="020B0604020202020204" pitchFamily="34" charset="0"/>
              </a:rPr>
              <a:t>Designers need to establish the aesthetics of the product or service they are developing. </a:t>
            </a:r>
          </a:p>
          <a:p>
            <a:pPr marL="361950" indent="-361950">
              <a:lnSpc>
                <a:spcPts val="2000"/>
              </a:lnSpc>
            </a:pPr>
            <a:r>
              <a:rPr lang="it-IT" sz="1800" b="0" i="0" u="none" strike="noStrike" baseline="0" dirty="0">
                <a:latin typeface="Arial" panose="020B0604020202020204" pitchFamily="34" charset="0"/>
              </a:rPr>
              <a:t>To do this, designers need to find some way to envision the feelings and sense of presence that users will have when they experience a service or product. </a:t>
            </a:r>
          </a:p>
          <a:p>
            <a:pPr marL="361950" indent="-361950">
              <a:lnSpc>
                <a:spcPts val="2000"/>
              </a:lnSpc>
            </a:pPr>
            <a:r>
              <a:rPr lang="it-IT" sz="1800" b="0" i="0" u="none" strike="noStrike" baseline="0" dirty="0">
                <a:latin typeface="Arial" panose="020B0604020202020204" pitchFamily="34" charset="0"/>
              </a:rPr>
              <a:t>They must do this in a way that provides some consistency across channels and touchpoints. </a:t>
            </a:r>
          </a:p>
          <a:p>
            <a:pPr marL="361950" indent="-361950">
              <a:lnSpc>
                <a:spcPts val="2000"/>
              </a:lnSpc>
            </a:pPr>
            <a:r>
              <a:rPr lang="it-IT" sz="1800" b="0" i="0" u="none" strike="noStrike" baseline="0" dirty="0">
                <a:latin typeface="Arial" panose="020B0604020202020204" pitchFamily="34" charset="0"/>
              </a:rPr>
              <a:t>The ultimate aim of this part of the envisionment process is to arrive at the design language that will characterize the service or product that is being designed.</a:t>
            </a:r>
          </a:p>
        </p:txBody>
      </p:sp>
    </p:spTree>
    <p:extLst>
      <p:ext uri="{BB962C8B-B14F-4D97-AF65-F5344CB8AC3E}">
        <p14:creationId xmlns:p14="http://schemas.microsoft.com/office/powerpoint/2010/main" val="1475094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7910"/>
            <a:ext cx="7886700" cy="515540"/>
          </a:xfrm>
        </p:spPr>
        <p:txBody>
          <a:bodyPr/>
          <a:lstStyle/>
          <a:p>
            <a:r>
              <a:rPr lang="it-IT" sz="3600" b="1" i="0" u="none" strike="noStrike" kern="1400" baseline="0" dirty="0">
                <a:latin typeface="Arial" panose="020B0604020202020204" pitchFamily="34" charset="0"/>
              </a:rPr>
              <a:t>Mood boards (1 of 2)</a:t>
            </a:r>
          </a:p>
        </p:txBody>
      </p:sp>
      <p:sp>
        <p:nvSpPr>
          <p:cNvPr id="3" name="Text Placeholder 2"/>
          <p:cNvSpPr>
            <a:spLocks noGrp="1"/>
          </p:cNvSpPr>
          <p:nvPr>
            <p:ph type="body" idx="4294967295"/>
          </p:nvPr>
        </p:nvSpPr>
        <p:spPr>
          <a:xfrm>
            <a:off x="659850" y="1414838"/>
            <a:ext cx="8125375" cy="4849337"/>
          </a:xfrm>
        </p:spPr>
        <p:txBody>
          <a:bodyPr>
            <a:noAutofit/>
          </a:bodyPr>
          <a:lstStyle/>
          <a:p>
            <a:pPr marL="361950" indent="-361950"/>
            <a:r>
              <a:rPr lang="it-IT" sz="2000" b="0" i="0" u="none" strike="noStrike" baseline="0" dirty="0">
                <a:latin typeface="Arial" panose="020B0604020202020204" pitchFamily="34" charset="0"/>
              </a:rPr>
              <a:t>Mood boards are widely used in advertising and interior design. </a:t>
            </a:r>
          </a:p>
          <a:p>
            <a:pPr marL="361950" indent="-361950"/>
            <a:r>
              <a:rPr lang="it-IT" sz="2000" b="0" i="0" u="none" strike="noStrike" baseline="0" dirty="0">
                <a:latin typeface="Arial" panose="020B0604020202020204" pitchFamily="34" charset="0"/>
              </a:rPr>
              <a:t>Quite simply designers gather visual stimuli that capture something of the feeling about the design. </a:t>
            </a:r>
          </a:p>
          <a:p>
            <a:pPr marL="361950" indent="-361950"/>
            <a:r>
              <a:rPr lang="it-IT" sz="2000" b="0" i="0" u="none" strike="noStrike" baseline="0" dirty="0">
                <a:latin typeface="Arial" panose="020B0604020202020204" pitchFamily="34" charset="0"/>
              </a:rPr>
              <a:t>Photographs and other images, colours, textures, shapes, headlines from newspapers or magazines, quotations from people and pieces of fabric can all be used to contribute to this. </a:t>
            </a:r>
          </a:p>
          <a:p>
            <a:pPr marL="361950" indent="-361950"/>
            <a:r>
              <a:rPr lang="it-IT" sz="2000" b="0" i="0" u="none" strike="noStrike" baseline="0" dirty="0">
                <a:latin typeface="Arial" panose="020B0604020202020204" pitchFamily="34" charset="0"/>
              </a:rPr>
              <a:t>The stimuli can be attached to a physical pinboard or designers can make use of an online tool such as Pinterest. </a:t>
            </a:r>
          </a:p>
          <a:p>
            <a:pPr marL="361950" indent="-361950"/>
            <a:r>
              <a:rPr lang="it-IT" sz="2000" b="0" i="0" u="none" strike="noStrike" baseline="0" dirty="0">
                <a:latin typeface="Arial" panose="020B0604020202020204" pitchFamily="34" charset="0"/>
              </a:rPr>
              <a:t>Designers can put pages from websites they like on mood boards, video clips or snippets of animations that capture a certain aesthetic. </a:t>
            </a:r>
          </a:p>
          <a:p>
            <a:pPr marL="361950" indent="-361950"/>
            <a:r>
              <a:rPr lang="it-IT" sz="2000" b="0" i="0" u="none" strike="noStrike" baseline="0" dirty="0">
                <a:latin typeface="Arial" panose="020B0604020202020204" pitchFamily="34" charset="0"/>
              </a:rPr>
              <a:t>Andreas Lucero (2012) argues that mood boards are useful for ‘framing, aligning, paradoxing, abstracting and directing’ designers in their work on the look and feel of a product or service. </a:t>
            </a:r>
          </a:p>
        </p:txBody>
      </p:sp>
    </p:spTree>
    <p:extLst>
      <p:ext uri="{BB962C8B-B14F-4D97-AF65-F5344CB8AC3E}">
        <p14:creationId xmlns:p14="http://schemas.microsoft.com/office/powerpoint/2010/main" val="1364309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06798"/>
            <a:ext cx="7886700" cy="515540"/>
          </a:xfrm>
        </p:spPr>
        <p:txBody>
          <a:bodyPr/>
          <a:lstStyle/>
          <a:p>
            <a:r>
              <a:rPr lang="it-IT" sz="3600" b="1" i="0" u="none" strike="noStrike" kern="1400" baseline="0" dirty="0">
                <a:latin typeface="Arial" panose="020B0604020202020204" pitchFamily="34" charset="0"/>
              </a:rPr>
              <a:t>Example</a:t>
            </a:r>
          </a:p>
        </p:txBody>
      </p:sp>
      <p:sp>
        <p:nvSpPr>
          <p:cNvPr id="3" name="Text Placeholder 2"/>
          <p:cNvSpPr>
            <a:spLocks noGrp="1"/>
          </p:cNvSpPr>
          <p:nvPr>
            <p:ph type="body" idx="4294967295"/>
          </p:nvPr>
        </p:nvSpPr>
        <p:spPr>
          <a:xfrm>
            <a:off x="666215" y="1435894"/>
            <a:ext cx="4145696" cy="4498181"/>
          </a:xfrm>
        </p:spPr>
        <p:txBody>
          <a:bodyPr>
            <a:noAutofit/>
          </a:bodyPr>
          <a:lstStyle/>
          <a:p>
            <a:pPr marL="366713" indent="-366713"/>
            <a:r>
              <a:rPr lang="it-IT" sz="1400" b="0" i="0" u="none" strike="noStrike" baseline="0" dirty="0">
                <a:latin typeface="Arial" panose="020B0604020202020204" pitchFamily="34" charset="0"/>
              </a:rPr>
              <a:t>He </a:t>
            </a:r>
            <a:r>
              <a:rPr lang="it-IT" sz="1400" b="0" i="0" u="none" strike="noStrike" baseline="0" dirty="0" err="1">
                <a:latin typeface="Arial" panose="020B0604020202020204" pitchFamily="34" charset="0"/>
              </a:rPr>
              <a:t>gives</a:t>
            </a:r>
            <a:r>
              <a:rPr lang="it-IT" sz="1400" b="0" i="0" u="none" strike="noStrike" baseline="0" dirty="0">
                <a:latin typeface="Arial" panose="020B0604020202020204" pitchFamily="34" charset="0"/>
              </a:rPr>
              <a:t> an </a:t>
            </a:r>
            <a:r>
              <a:rPr lang="it-IT" sz="1400" b="0" i="0" u="none" strike="noStrike" baseline="0" dirty="0" err="1">
                <a:latin typeface="Arial" panose="020B0604020202020204" pitchFamily="34" charset="0"/>
              </a:rPr>
              <a:t>example</a:t>
            </a:r>
            <a:r>
              <a:rPr lang="it-IT" sz="1400" b="0" i="0" u="none" strike="noStrike" baseline="0" dirty="0">
                <a:latin typeface="Arial" panose="020B0604020202020204" pitchFamily="34" charset="0"/>
              </a:rPr>
              <a:t> (Figure 8.5) on </a:t>
            </a:r>
            <a:r>
              <a:rPr lang="it-IT" sz="1400" b="0" i="0" u="none" strike="noStrike" baseline="0" dirty="0" err="1">
                <a:latin typeface="Arial" panose="020B0604020202020204" pitchFamily="34" charset="0"/>
              </a:rPr>
              <a:t>how</a:t>
            </a:r>
            <a:r>
              <a:rPr lang="it-IT" sz="1400" b="0" i="0" u="none" strike="noStrike" baseline="0" dirty="0">
                <a:latin typeface="Arial" panose="020B0604020202020204" pitchFamily="34" charset="0"/>
              </a:rPr>
              <a:t> a </a:t>
            </a:r>
            <a:r>
              <a:rPr lang="it-IT" sz="1400" b="0" i="0" u="none" strike="noStrike" baseline="0" dirty="0" err="1">
                <a:latin typeface="Arial" panose="020B0604020202020204" pitchFamily="34" charset="0"/>
              </a:rPr>
              <a:t>picture</a:t>
            </a:r>
            <a:r>
              <a:rPr lang="it-IT" sz="1400" b="0" i="0" u="none" strike="noStrike" baseline="0" dirty="0">
                <a:latin typeface="Arial" panose="020B0604020202020204" pitchFamily="34" charset="0"/>
              </a:rPr>
              <a:t> of a ripe </a:t>
            </a:r>
            <a:r>
              <a:rPr lang="it-IT" sz="1400" b="0" i="0" u="none" strike="noStrike" baseline="0" dirty="0" err="1">
                <a:latin typeface="Arial" panose="020B0604020202020204" pitchFamily="34" charset="0"/>
              </a:rPr>
              <a:t>melon</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was</a:t>
            </a:r>
            <a:r>
              <a:rPr lang="it-IT" sz="1400" b="0" i="0" u="none" strike="noStrike" baseline="0" dirty="0">
                <a:latin typeface="Arial" panose="020B0604020202020204" pitchFamily="34" charset="0"/>
              </a:rPr>
              <a:t> </a:t>
            </a:r>
            <a:r>
              <a:rPr lang="it-IT" sz="1400" dirty="0" err="1">
                <a:latin typeface="Arial" panose="020B0604020202020204" pitchFamily="34" charset="0"/>
              </a:rPr>
              <a:t>us</a:t>
            </a:r>
            <a:r>
              <a:rPr lang="it-IT" sz="1400" b="0" i="0" u="none" strike="noStrike" baseline="0" dirty="0" err="1">
                <a:latin typeface="Arial" panose="020B0604020202020204" pitchFamily="34" charset="0"/>
              </a:rPr>
              <a:t>ed</a:t>
            </a:r>
            <a:r>
              <a:rPr lang="it-IT" sz="1400" b="0" i="0" u="none" strike="noStrike" baseline="0" dirty="0">
                <a:latin typeface="Arial" panose="020B0604020202020204" pitchFamily="34" charset="0"/>
              </a:rPr>
              <a:t> to </a:t>
            </a:r>
            <a:r>
              <a:rPr lang="it-IT" sz="1400" b="0" i="0" u="none" strike="noStrike" baseline="0" dirty="0" err="1">
                <a:latin typeface="Arial" panose="020B0604020202020204" pitchFamily="34" charset="0"/>
              </a:rPr>
              <a:t>evoke</a:t>
            </a:r>
            <a:r>
              <a:rPr lang="it-IT" sz="1400" b="0" i="0" u="none" strike="noStrike" baseline="0" dirty="0">
                <a:latin typeface="Arial" panose="020B0604020202020204" pitchFamily="34" charset="0"/>
              </a:rPr>
              <a:t> a </a:t>
            </a:r>
            <a:r>
              <a:rPr lang="it-IT" sz="1400" b="0" i="0" u="none" strike="noStrike" baseline="0" dirty="0" err="1">
                <a:latin typeface="Arial" panose="020B0604020202020204" pitchFamily="34" charset="0"/>
              </a:rPr>
              <a:t>sense</a:t>
            </a:r>
            <a:r>
              <a:rPr lang="it-IT" sz="1400" b="0" i="0" u="none" strike="noStrike" baseline="0" dirty="0">
                <a:latin typeface="Arial" panose="020B0604020202020204" pitchFamily="34" charset="0"/>
              </a:rPr>
              <a:t> of </a:t>
            </a:r>
            <a:r>
              <a:rPr lang="it-IT" sz="1400" b="0" i="0" u="none" strike="noStrike" baseline="0" dirty="0" err="1">
                <a:latin typeface="Arial" panose="020B0604020202020204" pitchFamily="34" charset="0"/>
              </a:rPr>
              <a:t>smell</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that</a:t>
            </a:r>
            <a:r>
              <a:rPr lang="it-IT" sz="1400" b="0" i="0" u="none" strike="noStrike" baseline="0" dirty="0">
                <a:latin typeface="Arial" panose="020B0604020202020204" pitchFamily="34" charset="0"/>
              </a:rPr>
              <a:t> in turn </a:t>
            </a:r>
            <a:r>
              <a:rPr lang="it-IT" sz="1400" b="0" i="0" u="none" strike="noStrike" baseline="0" dirty="0" err="1">
                <a:latin typeface="Arial" panose="020B0604020202020204" pitchFamily="34" charset="0"/>
              </a:rPr>
              <a:t>suggests</a:t>
            </a:r>
            <a:r>
              <a:rPr lang="it-IT" sz="1400" b="0" i="0" u="none" strike="noStrike" baseline="0" dirty="0">
                <a:latin typeface="Arial" panose="020B0604020202020204" pitchFamily="34" charset="0"/>
              </a:rPr>
              <a:t> the </a:t>
            </a:r>
            <a:r>
              <a:rPr lang="it-IT" sz="1400" b="0" i="0" u="none" strike="noStrike" baseline="0" dirty="0" err="1">
                <a:latin typeface="Arial" panose="020B0604020202020204" pitchFamily="34" charset="0"/>
              </a:rPr>
              <a:t>experience</a:t>
            </a:r>
            <a:r>
              <a:rPr lang="it-IT" sz="1400" b="0" i="0" u="none" strike="noStrike" baseline="0" dirty="0">
                <a:latin typeface="Arial" panose="020B0604020202020204" pitchFamily="34" charset="0"/>
              </a:rPr>
              <a:t> of </a:t>
            </a:r>
            <a:r>
              <a:rPr lang="it-IT" sz="1400" b="0" i="0" u="none" strike="noStrike" baseline="0" dirty="0" err="1">
                <a:latin typeface="Arial" panose="020B0604020202020204" pitchFamily="34" charset="0"/>
              </a:rPr>
              <a:t>eating</a:t>
            </a:r>
            <a:r>
              <a:rPr lang="it-IT" sz="1400" b="0" i="0" u="none" strike="noStrike" baseline="0" dirty="0">
                <a:latin typeface="Arial" panose="020B0604020202020204" pitchFamily="34" charset="0"/>
              </a:rPr>
              <a:t> ripe </a:t>
            </a:r>
            <a:r>
              <a:rPr lang="it-IT" sz="1400" b="0" i="0" u="none" strike="noStrike" baseline="0" dirty="0" err="1">
                <a:latin typeface="Arial" panose="020B0604020202020204" pitchFamily="34" charset="0"/>
              </a:rPr>
              <a:t>fruit</a:t>
            </a:r>
            <a:r>
              <a:rPr lang="it-IT" sz="1400" b="0" i="0" u="none" strike="noStrike" baseline="0" dirty="0">
                <a:latin typeface="Arial" panose="020B0604020202020204" pitchFamily="34" charset="0"/>
              </a:rPr>
              <a:t>. </a:t>
            </a:r>
          </a:p>
          <a:p>
            <a:pPr marL="366713" indent="-366713"/>
            <a:r>
              <a:rPr lang="it-IT" sz="1400" b="0" i="0" u="none" strike="noStrike" baseline="0" dirty="0">
                <a:latin typeface="Arial" panose="020B0604020202020204" pitchFamily="34" charset="0"/>
              </a:rPr>
              <a:t>A </a:t>
            </a:r>
            <a:r>
              <a:rPr lang="it-IT" sz="1400" b="0" i="0" u="none" strike="noStrike" baseline="0" dirty="0" err="1">
                <a:latin typeface="Arial" panose="020B0604020202020204" pitchFamily="34" charset="0"/>
              </a:rPr>
              <a:t>picture</a:t>
            </a:r>
            <a:r>
              <a:rPr lang="it-IT" sz="1400" b="0" i="0" u="none" strike="noStrike" baseline="0" dirty="0">
                <a:latin typeface="Arial" panose="020B0604020202020204" pitchFamily="34" charset="0"/>
              </a:rPr>
              <a:t> of </a:t>
            </a:r>
            <a:r>
              <a:rPr lang="it-IT" sz="1400" b="0" i="0" u="none" strike="noStrike" baseline="0" dirty="0" err="1">
                <a:latin typeface="Arial" panose="020B0604020202020204" pitchFamily="34" charset="0"/>
              </a:rPr>
              <a:t>shower</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introduced</a:t>
            </a:r>
            <a:r>
              <a:rPr lang="it-IT" sz="1400" b="0" i="0" u="none" strike="noStrike" baseline="0" dirty="0">
                <a:latin typeface="Arial" panose="020B0604020202020204" pitchFamily="34" charset="0"/>
              </a:rPr>
              <a:t> the </a:t>
            </a:r>
            <a:r>
              <a:rPr lang="it-IT" sz="1400" b="0" i="0" u="none" strike="noStrike" baseline="0" dirty="0" err="1">
                <a:latin typeface="Arial" panose="020B0604020202020204" pitchFamily="34" charset="0"/>
              </a:rPr>
              <a:t>sense</a:t>
            </a:r>
            <a:r>
              <a:rPr lang="it-IT" sz="1400" b="0" i="0" u="none" strike="noStrike" baseline="0" dirty="0">
                <a:latin typeface="Arial" panose="020B0604020202020204" pitchFamily="34" charset="0"/>
              </a:rPr>
              <a:t> of </a:t>
            </a:r>
            <a:r>
              <a:rPr lang="it-IT" sz="1400" b="0" i="0" u="none" strike="noStrike" baseline="0" dirty="0" err="1">
                <a:latin typeface="Arial" panose="020B0604020202020204" pitchFamily="34" charset="0"/>
              </a:rPr>
              <a:t>fresh</a:t>
            </a:r>
            <a:r>
              <a:rPr lang="it-IT" sz="1400" b="0" i="0" u="none" strike="noStrike" baseline="0" dirty="0">
                <a:latin typeface="Arial" panose="020B0604020202020204" pitchFamily="34" charset="0"/>
              </a:rPr>
              <a:t> and </a:t>
            </a:r>
            <a:r>
              <a:rPr lang="it-IT" sz="1400" b="0" i="0" u="none" strike="noStrike" baseline="0" dirty="0" err="1">
                <a:latin typeface="Arial" panose="020B0604020202020204" pitchFamily="34" charset="0"/>
              </a:rPr>
              <a:t>clean</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experience</a:t>
            </a:r>
            <a:r>
              <a:rPr lang="it-IT" sz="1400" b="0" i="0" u="none" strike="noStrike" baseline="0" dirty="0">
                <a:latin typeface="Arial" panose="020B0604020202020204" pitchFamily="34" charset="0"/>
              </a:rPr>
              <a:t> of </a:t>
            </a:r>
            <a:r>
              <a:rPr lang="it-IT" sz="1400" b="0" i="0" u="none" strike="noStrike" baseline="0" dirty="0" err="1">
                <a:latin typeface="Arial" panose="020B0604020202020204" pitchFamily="34" charset="0"/>
              </a:rPr>
              <a:t>having</a:t>
            </a:r>
            <a:r>
              <a:rPr lang="it-IT" sz="1400" b="0" i="0" u="none" strike="noStrike" baseline="0" dirty="0">
                <a:latin typeface="Arial" panose="020B0604020202020204" pitchFamily="34" charset="0"/>
              </a:rPr>
              <a:t> a </a:t>
            </a:r>
            <a:r>
              <a:rPr lang="it-IT" sz="1400" b="0" i="0" u="none" strike="noStrike" baseline="0" dirty="0" err="1">
                <a:latin typeface="Arial" panose="020B0604020202020204" pitchFamily="34" charset="0"/>
              </a:rPr>
              <a:t>shower</a:t>
            </a:r>
            <a:r>
              <a:rPr lang="it-IT" sz="1400" b="0" i="0" u="none" strike="noStrike" baseline="0" dirty="0">
                <a:latin typeface="Arial" panose="020B0604020202020204" pitchFamily="34" charset="0"/>
              </a:rPr>
              <a:t>. </a:t>
            </a:r>
          </a:p>
          <a:p>
            <a:pPr marL="366713" indent="-366713"/>
            <a:r>
              <a:rPr lang="it-IT" sz="1400" b="0" i="0" u="none" strike="noStrike" baseline="0" dirty="0">
                <a:latin typeface="Arial" panose="020B0604020202020204" pitchFamily="34" charset="0"/>
              </a:rPr>
              <a:t>This produced a physical object that could be used in workshops with stakeholders to help them frame the design space, align it with other objectives of the product and raise paradoxes that lead to discussions and resolutions. </a:t>
            </a:r>
          </a:p>
          <a:p>
            <a:pPr marL="366713" indent="-366713"/>
            <a:r>
              <a:rPr lang="it-IT" sz="1400" b="0" i="0" u="none" strike="noStrike" baseline="0" dirty="0">
                <a:latin typeface="Arial" panose="020B0604020202020204" pitchFamily="34" charset="0"/>
              </a:rPr>
              <a:t>Ultimately, the process leads to a more abstract idea of the service that can direct the next stage of work. </a:t>
            </a:r>
          </a:p>
          <a:p>
            <a:pPr marL="366713" indent="-366713"/>
            <a:r>
              <a:rPr lang="it-IT" sz="1400" b="0" i="0" u="none" strike="noStrike" baseline="0" dirty="0">
                <a:latin typeface="Arial" panose="020B0604020202020204" pitchFamily="34" charset="0"/>
              </a:rPr>
              <a:t>Elsewhere, he discusses an interactive system that supports the presentation of mood boards, the ‘Funky Wall’ (Lucero, 2009).</a:t>
            </a:r>
          </a:p>
        </p:txBody>
      </p:sp>
      <p:pic>
        <p:nvPicPr>
          <p:cNvPr id="4" name="Picture 3"/>
          <p:cNvPicPr>
            <a:picLocks noChangeAspect="1"/>
          </p:cNvPicPr>
          <p:nvPr/>
        </p:nvPicPr>
        <p:blipFill>
          <a:blip r:embed="rId3"/>
          <a:stretch>
            <a:fillRect/>
          </a:stretch>
        </p:blipFill>
        <p:spPr>
          <a:xfrm>
            <a:off x="4901346" y="2293144"/>
            <a:ext cx="3862676" cy="2271713"/>
          </a:xfrm>
          <a:prstGeom prst="rect">
            <a:avLst/>
          </a:prstGeom>
        </p:spPr>
      </p:pic>
    </p:spTree>
    <p:extLst>
      <p:ext uri="{BB962C8B-B14F-4D97-AF65-F5344CB8AC3E}">
        <p14:creationId xmlns:p14="http://schemas.microsoft.com/office/powerpoint/2010/main" val="1266480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08385"/>
            <a:ext cx="7886700" cy="534590"/>
          </a:xfrm>
        </p:spPr>
        <p:txBody>
          <a:bodyPr/>
          <a:lstStyle/>
          <a:p>
            <a:r>
              <a:rPr lang="it-IT" sz="3600" b="1" kern="1400" dirty="0">
                <a:latin typeface="Arial" panose="020B0604020202020204" pitchFamily="34" charset="0"/>
              </a:rPr>
              <a:t>Mood boards (2 of 2)</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1142" y="1397793"/>
            <a:ext cx="7886700" cy="4866481"/>
          </a:xfrm>
        </p:spPr>
        <p:txBody>
          <a:bodyPr/>
          <a:lstStyle/>
          <a:p>
            <a:pPr marL="373063" indent="-373063"/>
            <a:r>
              <a:rPr lang="it-IT" sz="2800" b="0" i="0" u="none" strike="noStrike" baseline="0" dirty="0">
                <a:latin typeface="Arial" panose="020B0604020202020204" pitchFamily="34" charset="0"/>
              </a:rPr>
              <a:t>The rule with mood boards is that ‘anything goes’. </a:t>
            </a:r>
          </a:p>
          <a:p>
            <a:pPr marL="373063" indent="-373063"/>
            <a:r>
              <a:rPr lang="it-IT" sz="2800" b="0" i="0" u="none" strike="noStrike" baseline="0" dirty="0">
                <a:latin typeface="Arial" panose="020B0604020202020204" pitchFamily="34" charset="0"/>
              </a:rPr>
              <a:t>The point of the board is not to formally represent some aspect of the design, simply to act as inspiration – perhaps promoting a particular line of thought, or providing inspiration for a colour scheme. </a:t>
            </a:r>
          </a:p>
          <a:p>
            <a:pPr marL="373063" indent="-373063"/>
            <a:r>
              <a:rPr lang="it-IT" sz="2800" b="0" i="0" u="none" strike="noStrike" baseline="0" dirty="0">
                <a:latin typeface="Arial" panose="020B0604020202020204" pitchFamily="34" charset="0"/>
              </a:rPr>
              <a:t>One technique is to get the client to create a mood board. This can give you an insight into the kinds of aesthetics that are likely to appeal to them.</a:t>
            </a:r>
          </a:p>
        </p:txBody>
      </p:sp>
    </p:spTree>
    <p:extLst>
      <p:ext uri="{BB962C8B-B14F-4D97-AF65-F5344CB8AC3E}">
        <p14:creationId xmlns:p14="http://schemas.microsoft.com/office/powerpoint/2010/main" val="2034397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98860"/>
            <a:ext cx="7886700" cy="538400"/>
          </a:xfrm>
        </p:spPr>
        <p:txBody>
          <a:bodyPr/>
          <a:lstStyle/>
          <a:p>
            <a:r>
              <a:rPr lang="it-IT" sz="3600" b="1" i="0" u="none" strike="noStrike" kern="1400" baseline="0" dirty="0">
                <a:latin typeface="Arial" panose="020B0604020202020204" pitchFamily="34" charset="0"/>
              </a:rPr>
              <a:t>Descriptive adjectives</a:t>
            </a:r>
            <a:r>
              <a:rPr lang="it-IT"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0875" y="1407319"/>
            <a:ext cx="7886700" cy="4717256"/>
          </a:xfrm>
        </p:spPr>
        <p:txBody>
          <a:bodyPr/>
          <a:lstStyle/>
          <a:p>
            <a:pPr marL="365125" indent="-365125"/>
            <a:r>
              <a:rPr lang="it-IT" b="0" i="0" u="none" strike="noStrike" baseline="0" dirty="0">
                <a:latin typeface="Arial" panose="020B0604020202020204" pitchFamily="34" charset="0"/>
              </a:rPr>
              <a:t>As a variation on the mood board concept, writing down adjectives that describe some aspect of the system can be useful. </a:t>
            </a:r>
          </a:p>
          <a:p>
            <a:pPr marL="365125" indent="-365125"/>
            <a:r>
              <a:rPr lang="it-IT" b="0" i="0" u="none" strike="noStrike" baseline="0" dirty="0">
                <a:latin typeface="Arial" panose="020B0604020202020204" pitchFamily="34" charset="0"/>
              </a:rPr>
              <a:t>You can envision the look of a service by writing down what emotions you want it to evoke in the users. </a:t>
            </a:r>
          </a:p>
          <a:p>
            <a:pPr marL="365125" indent="-365125"/>
            <a:r>
              <a:rPr lang="it-IT" b="0" i="0" u="none" strike="noStrike" baseline="0" dirty="0">
                <a:latin typeface="Arial" panose="020B0604020202020204" pitchFamily="34" charset="0"/>
              </a:rPr>
              <a:t>For example, you want to users to feel that this is a serious app, providing content that has been well researched and well-written but still retain some sense of adventure and intrigue. </a:t>
            </a:r>
          </a:p>
          <a:p>
            <a:pPr marL="365125" indent="-365125"/>
            <a:r>
              <a:rPr lang="it-IT" b="0" i="0" u="none" strike="noStrike" baseline="0" dirty="0">
                <a:latin typeface="Arial" panose="020B0604020202020204" pitchFamily="34" charset="0"/>
              </a:rPr>
              <a:t>Listing descriptive adjectives for a project will lead to a set of semantic scales that can subsequently be used for evaluation through semantic differentials.</a:t>
            </a:r>
          </a:p>
        </p:txBody>
      </p:sp>
    </p:spTree>
    <p:extLst>
      <p:ext uri="{BB962C8B-B14F-4D97-AF65-F5344CB8AC3E}">
        <p14:creationId xmlns:p14="http://schemas.microsoft.com/office/powerpoint/2010/main" val="2023621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08285"/>
            <a:ext cx="7886700" cy="515540"/>
          </a:xfrm>
        </p:spPr>
        <p:txBody>
          <a:bodyPr/>
          <a:lstStyle/>
          <a:p>
            <a:r>
              <a:rPr lang="it-IT" sz="3600" b="1" i="0" u="none" strike="noStrike" kern="1400" baseline="0" dirty="0">
                <a:latin typeface="Arial" panose="020B0604020202020204" pitchFamily="34" charset="0"/>
              </a:rPr>
              <a:t>Design workbooks</a:t>
            </a:r>
          </a:p>
        </p:txBody>
      </p:sp>
      <p:sp>
        <p:nvSpPr>
          <p:cNvPr id="3" name="Text Placeholder 2"/>
          <p:cNvSpPr>
            <a:spLocks noGrp="1"/>
          </p:cNvSpPr>
          <p:nvPr>
            <p:ph type="body" idx="4294967295"/>
          </p:nvPr>
        </p:nvSpPr>
        <p:spPr>
          <a:xfrm>
            <a:off x="654050" y="1416744"/>
            <a:ext cx="7886700" cy="4393406"/>
          </a:xfrm>
        </p:spPr>
        <p:txBody>
          <a:bodyPr>
            <a:noAutofit/>
          </a:bodyPr>
          <a:lstStyle/>
          <a:p>
            <a:pPr marL="374650" indent="-374650"/>
            <a:r>
              <a:rPr lang="it-IT" sz="2000" b="0" i="0" u="none" strike="noStrike" baseline="0" dirty="0">
                <a:latin typeface="Arial" panose="020B0604020202020204" pitchFamily="34" charset="0"/>
              </a:rPr>
              <a:t>Bill Gaver uses a technique that he refers to as design workbooks (Gaver 2011). </a:t>
            </a:r>
          </a:p>
          <a:p>
            <a:pPr marL="374650" indent="-374650"/>
            <a:r>
              <a:rPr lang="it-IT" sz="2000" b="0" i="0" u="none" strike="noStrike" baseline="0" dirty="0">
                <a:latin typeface="Arial" panose="020B0604020202020204" pitchFamily="34" charset="0"/>
              </a:rPr>
              <a:t>These ‘are collections of design proposals and other materials drawn together during projects to investigate options for design’ (p. 1551). </a:t>
            </a:r>
          </a:p>
          <a:p>
            <a:pPr marL="374650" indent="-374650"/>
            <a:r>
              <a:rPr lang="it-IT" sz="2000" b="0" i="0" u="none" strike="noStrike" baseline="0" dirty="0">
                <a:latin typeface="Arial" panose="020B0604020202020204" pitchFamily="34" charset="0"/>
              </a:rPr>
              <a:t>The workbooks help designs that evolve slowly over time and capture lessons learnt from previous design activities. </a:t>
            </a:r>
          </a:p>
          <a:p>
            <a:pPr marL="374650" indent="-374650"/>
            <a:r>
              <a:rPr lang="it-IT" sz="2000" b="0" i="0" u="none" strike="noStrike" baseline="0" dirty="0">
                <a:latin typeface="Arial" panose="020B0604020202020204" pitchFamily="34" charset="0"/>
              </a:rPr>
              <a:t>One important aspect of Gaver’s approach is that he proposes methods for ambiguity in design (Gaver and Benford, 2003). </a:t>
            </a:r>
          </a:p>
          <a:p>
            <a:pPr marL="374650" indent="-374650"/>
            <a:r>
              <a:rPr lang="it-IT" sz="2000" b="0" i="0" u="none" strike="noStrike" baseline="0" dirty="0">
                <a:latin typeface="Arial" panose="020B0604020202020204" pitchFamily="34" charset="0"/>
              </a:rPr>
              <a:t>These envisionment methods (similar to technology probes described in Chapter 7) complement methods focused on requirements generation by raising issues, posing paradoxes and aiming to resolve them in a team.</a:t>
            </a:r>
          </a:p>
        </p:txBody>
      </p:sp>
    </p:spTree>
    <p:extLst>
      <p:ext uri="{BB962C8B-B14F-4D97-AF65-F5344CB8AC3E}">
        <p14:creationId xmlns:p14="http://schemas.microsoft.com/office/powerpoint/2010/main" val="1310957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08385"/>
            <a:ext cx="7886700" cy="534590"/>
          </a:xfrm>
        </p:spPr>
        <p:txBody>
          <a:bodyPr/>
          <a:lstStyle/>
          <a:p>
            <a:r>
              <a:rPr lang="it-IT" sz="3600" b="1" i="0" u="none" strike="noStrike" kern="1400" baseline="0" dirty="0">
                <a:latin typeface="Arial" panose="020B0604020202020204" pitchFamily="34" charset="0"/>
              </a:rPr>
              <a:t>Example: </a:t>
            </a:r>
            <a:r>
              <a:rPr lang="it-IT" sz="3600" kern="1400" dirty="0">
                <a:latin typeface="Arial" panose="020B0604020202020204" pitchFamily="34" charset="0"/>
              </a:rPr>
              <a:t>Explore </a:t>
            </a:r>
            <a:r>
              <a:rPr lang="it-IT" sz="3600" b="1" i="0" u="none" strike="noStrike" kern="1400" baseline="0" dirty="0">
                <a:latin typeface="Arial" panose="020B0604020202020204" pitchFamily="34" charset="0"/>
              </a:rPr>
              <a:t>Scot</a:t>
            </a:r>
          </a:p>
        </p:txBody>
      </p:sp>
      <p:sp>
        <p:nvSpPr>
          <p:cNvPr id="3" name="Text Placeholder 2"/>
          <p:cNvSpPr>
            <a:spLocks noGrp="1"/>
          </p:cNvSpPr>
          <p:nvPr>
            <p:ph type="body" idx="4294967295"/>
          </p:nvPr>
        </p:nvSpPr>
        <p:spPr>
          <a:xfrm>
            <a:off x="660394" y="1438358"/>
            <a:ext cx="7886700" cy="4283171"/>
          </a:xfrm>
        </p:spPr>
        <p:txBody>
          <a:bodyPr>
            <a:noAutofit/>
          </a:bodyPr>
          <a:lstStyle/>
          <a:p>
            <a:pPr marL="361950" indent="-361950"/>
            <a:r>
              <a:rPr lang="it-IT" sz="1400" b="0" i="0" u="none" strike="noStrike" baseline="0" dirty="0">
                <a:latin typeface="Arial" panose="020B0604020202020204" pitchFamily="34" charset="0"/>
              </a:rPr>
              <a:t>We were working on an app for a competition </a:t>
            </a:r>
            <a:r>
              <a:rPr lang="it-IT" sz="1400" b="0" i="0" u="none" strike="noStrike" baseline="0" dirty="0" smtClean="0">
                <a:latin typeface="Arial" panose="020B0604020202020204" pitchFamily="34" charset="0"/>
              </a:rPr>
              <a:t>run by </a:t>
            </a:r>
            <a:r>
              <a:rPr lang="it-IT" sz="1400" dirty="0" smtClean="0">
                <a:latin typeface="Arial" panose="020B0604020202020204" pitchFamily="34" charset="0"/>
              </a:rPr>
              <a:t>TravoScotland to </a:t>
            </a:r>
            <a:r>
              <a:rPr lang="it-IT" sz="1400" b="0" i="0" u="none" strike="noStrike" baseline="0" dirty="0">
                <a:latin typeface="Arial" panose="020B0604020202020204" pitchFamily="34" charset="0"/>
              </a:rPr>
              <a:t>‘provide a compelling interactive experience for visitors to Scotland’ in the year that they had designated the year of Innovation, Design and Architecture. </a:t>
            </a:r>
          </a:p>
          <a:p>
            <a:pPr marL="361950" indent="-361950"/>
            <a:r>
              <a:rPr lang="it-IT" sz="1400" b="0" i="0" u="none" strike="noStrike" baseline="0" dirty="0">
                <a:latin typeface="Arial" panose="020B0604020202020204" pitchFamily="34" charset="0"/>
              </a:rPr>
              <a:t>After several brainstorming sessions, we arrived at the concept of an interactive treasure hunt. </a:t>
            </a:r>
          </a:p>
          <a:p>
            <a:pPr marL="361950" indent="-361950"/>
            <a:r>
              <a:rPr lang="it-IT" sz="1400" b="0" i="0" u="none" strike="noStrike" baseline="0" dirty="0">
                <a:latin typeface="Arial" panose="020B0604020202020204" pitchFamily="34" charset="0"/>
              </a:rPr>
              <a:t>Tourists would be guided to particular location in Scotland and would then explore the area to find information about a famous person and what they had achieved.</a:t>
            </a:r>
          </a:p>
          <a:p>
            <a:pPr marL="361950" indent="-361950"/>
            <a:r>
              <a:rPr lang="it-IT" sz="1400" b="0" i="0" u="none" strike="noStrike" baseline="0" dirty="0">
                <a:latin typeface="Arial" panose="020B0604020202020204" pitchFamily="34" charset="0"/>
              </a:rPr>
              <a:t>When we looked at similar products and services, we found that the ‘treasure hunt’ look was generally aimed at children with pirate type characters, treasure chests and a cartoon like feel (go to Pinterest.com and see). This was not what we wanted. </a:t>
            </a:r>
          </a:p>
          <a:p>
            <a:pPr marL="361950" indent="-361950"/>
            <a:r>
              <a:rPr lang="it-IT" sz="1400" b="0" i="0" u="none" strike="noStrike" baseline="0" dirty="0">
                <a:latin typeface="Arial" panose="020B0604020202020204" pitchFamily="34" charset="0"/>
              </a:rPr>
              <a:t>We wanted to attract tourists as well as locals who were interested in discovering stories about the famous architects, designers and innovators of Scotland. </a:t>
            </a:r>
          </a:p>
          <a:p>
            <a:pPr marL="361950" indent="-361950"/>
            <a:r>
              <a:rPr lang="it-IT" sz="1400" b="0" i="0" u="none" strike="noStrike" baseline="0" dirty="0">
                <a:latin typeface="Arial" panose="020B0604020202020204" pitchFamily="34" charset="0"/>
              </a:rPr>
              <a:t>Creative architects and designers such as Charles Rennie Mackintosh and William Henry Playfair were to be celebrated along with examples of their work. The homes of innovators such as John Logie Baird (inventor of the television) and Alexander Graham Bell (inventor of the telephone) were to be highlighted along with details of their work. </a:t>
            </a:r>
          </a:p>
          <a:p>
            <a:pPr marL="361950" indent="-361950"/>
            <a:r>
              <a:rPr lang="it-IT" sz="1400" b="0" i="0" u="none" strike="noStrike" baseline="0" dirty="0">
                <a:latin typeface="Arial" panose="020B0604020202020204" pitchFamily="34" charset="0"/>
              </a:rPr>
              <a:t>With this general idea, we split into four groups of three people each to develop more of the look and feel that our service would have.</a:t>
            </a:r>
          </a:p>
        </p:txBody>
      </p:sp>
    </p:spTree>
    <p:extLst>
      <p:ext uri="{BB962C8B-B14F-4D97-AF65-F5344CB8AC3E}">
        <p14:creationId xmlns:p14="http://schemas.microsoft.com/office/powerpoint/2010/main" val="78450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03206"/>
            <a:ext cx="7886700" cy="470252"/>
          </a:xfrm>
        </p:spPr>
        <p:txBody>
          <a:bodyPr/>
          <a:lstStyle/>
          <a:p>
            <a:r>
              <a:rPr lang="en-US" sz="4000" b="1" i="0" u="none" strike="noStrike" kern="1400" baseline="0" dirty="0">
                <a:latin typeface="Arial" panose="020B0604020202020204" pitchFamily="34" charset="0"/>
              </a:rPr>
              <a:t>Overview</a:t>
            </a:r>
            <a:endParaRPr lang="en-US"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4050" y="1427475"/>
            <a:ext cx="7886700" cy="4553893"/>
          </a:xfrm>
        </p:spPr>
        <p:txBody>
          <a:bodyPr>
            <a:noAutofit/>
          </a:bodyPr>
          <a:lstStyle/>
          <a:p>
            <a:pPr marL="361950" indent="-361950"/>
            <a:r>
              <a:rPr lang="en-US" sz="1800" b="0" i="0" u="none" strike="noStrike" baseline="0" dirty="0">
                <a:latin typeface="Arial" panose="020B0604020202020204" pitchFamily="34" charset="0"/>
              </a:rPr>
              <a:t>Envisionment is concerned with making ideas visible, with externalizing thoughts. </a:t>
            </a:r>
          </a:p>
          <a:p>
            <a:pPr marL="361950" indent="-361950"/>
            <a:r>
              <a:rPr lang="en-US" sz="1800" b="0" i="0" u="none" strike="noStrike" baseline="0" dirty="0">
                <a:latin typeface="Arial" panose="020B0604020202020204" pitchFamily="34" charset="0"/>
              </a:rPr>
              <a:t>Externalization can take all manner of forms: stories and scenarios, presentations, sketches, formal models, software prototypes, cardboard models and so on. </a:t>
            </a:r>
          </a:p>
          <a:p>
            <a:pPr marL="361950" indent="-361950"/>
            <a:r>
              <a:rPr lang="en-US" sz="1800" b="0" i="0" u="none" strike="noStrike" baseline="0" dirty="0">
                <a:latin typeface="Arial" panose="020B0604020202020204" pitchFamily="34" charset="0"/>
              </a:rPr>
              <a:t>Different forms of representation will be more or less useful at different stages in the design process and more or less effective for doing different things. </a:t>
            </a:r>
          </a:p>
          <a:p>
            <a:pPr marL="361950" indent="-361950"/>
            <a:r>
              <a:rPr lang="en-US" sz="1800" b="0" i="0" u="none" strike="noStrike" baseline="0" dirty="0">
                <a:latin typeface="Arial" panose="020B0604020202020204" pitchFamily="34" charset="0"/>
              </a:rPr>
              <a:t>A formal presentation of a design concept for a potential client will look quite different from a sketch of a screen layout intended to explore what something will look like. </a:t>
            </a:r>
          </a:p>
          <a:p>
            <a:pPr marL="361950" indent="-361950"/>
            <a:r>
              <a:rPr lang="en-US" sz="1800" b="0" i="0" u="none" strike="noStrike" baseline="0" dirty="0">
                <a:latin typeface="Arial" panose="020B0604020202020204" pitchFamily="34" charset="0"/>
              </a:rPr>
              <a:t>Envisionment is needed to represent design work to ourselves and to others. </a:t>
            </a:r>
          </a:p>
          <a:p>
            <a:pPr marL="361950" indent="-361950"/>
            <a:r>
              <a:rPr lang="en-US" sz="1800" b="0" i="0" u="none" strike="noStrike" baseline="0" dirty="0">
                <a:latin typeface="Arial" panose="020B0604020202020204" pitchFamily="34" charset="0"/>
              </a:rPr>
              <a:t>It occurs throughout development as the designer generates multiple design solutions and whittles them down to a final product or service. </a:t>
            </a:r>
          </a:p>
        </p:txBody>
      </p:sp>
    </p:spTree>
    <p:extLst>
      <p:ext uri="{BB962C8B-B14F-4D97-AF65-F5344CB8AC3E}">
        <p14:creationId xmlns:p14="http://schemas.microsoft.com/office/powerpoint/2010/main" val="1631154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81615"/>
            <a:ext cx="7886700" cy="557994"/>
          </a:xfrm>
        </p:spPr>
        <p:txBody>
          <a:bodyPr/>
          <a:lstStyle/>
          <a:p>
            <a:r>
              <a:rPr lang="it-IT" sz="3600" b="1" i="0" u="none" strike="noStrike" kern="1400" baseline="0" dirty="0">
                <a:latin typeface="Arial" panose="020B0604020202020204" pitchFamily="34" charset="0"/>
              </a:rPr>
              <a:t>Great Scot workshops (1 of 2)</a:t>
            </a:r>
          </a:p>
        </p:txBody>
      </p:sp>
      <p:sp>
        <p:nvSpPr>
          <p:cNvPr id="3" name="Text Placeholder 2"/>
          <p:cNvSpPr>
            <a:spLocks noGrp="1"/>
          </p:cNvSpPr>
          <p:nvPr>
            <p:ph type="body" idx="4294967295"/>
          </p:nvPr>
        </p:nvSpPr>
        <p:spPr>
          <a:xfrm>
            <a:off x="660394" y="1425941"/>
            <a:ext cx="7886700" cy="4752975"/>
          </a:xfrm>
        </p:spPr>
        <p:txBody>
          <a:bodyPr>
            <a:noAutofit/>
          </a:bodyPr>
          <a:lstStyle/>
          <a:p>
            <a:pPr marL="358775" indent="-358775"/>
            <a:r>
              <a:rPr lang="it-IT" sz="1800" b="0" i="0" u="none" strike="noStrike" baseline="0" dirty="0">
                <a:latin typeface="Arial" panose="020B0604020202020204" pitchFamily="34" charset="0"/>
              </a:rPr>
              <a:t>In the workshops, one group suggested that</a:t>
            </a:r>
            <a:r>
              <a:rPr lang="it-IT" sz="1800" b="0" i="0" u="none" strike="noStrike" dirty="0">
                <a:latin typeface="Arial" panose="020B0604020202020204" pitchFamily="34" charset="0"/>
              </a:rPr>
              <a:t> </a:t>
            </a:r>
            <a:r>
              <a:rPr lang="it-IT" sz="1800" b="0" i="0" u="none" strike="noStrike" baseline="0" dirty="0">
                <a:latin typeface="Arial" panose="020B0604020202020204" pitchFamily="34" charset="0"/>
              </a:rPr>
              <a:t>the overarching colour should be dark blue, with a white type face and yellow buttons. </a:t>
            </a:r>
          </a:p>
          <a:p>
            <a:pPr marL="358775" indent="-358775"/>
            <a:r>
              <a:rPr lang="it-IT" sz="1800" b="0" i="0" u="none" strike="noStrike" baseline="0" dirty="0">
                <a:latin typeface="Arial" panose="020B0604020202020204" pitchFamily="34" charset="0"/>
              </a:rPr>
              <a:t>The adjectives used were exciting, exhilarating, engaging, intriguing, vivid and modern. </a:t>
            </a:r>
          </a:p>
          <a:p>
            <a:pPr marL="358775" indent="-358775"/>
            <a:r>
              <a:rPr lang="it-IT" sz="1800" b="0" i="0" u="none" strike="noStrike" baseline="0" dirty="0">
                <a:latin typeface="Arial" panose="020B0604020202020204" pitchFamily="34" charset="0"/>
              </a:rPr>
              <a:t>One group suggested that the Forth Bridge would be a good logo, an iconic image that was itself a great example of innovation. </a:t>
            </a:r>
          </a:p>
          <a:p>
            <a:pPr marL="358775" indent="-358775"/>
            <a:r>
              <a:rPr lang="it-IT" sz="1800" b="0" i="0" u="none" strike="noStrike" baseline="0" dirty="0">
                <a:latin typeface="Arial" panose="020B0604020202020204" pitchFamily="34" charset="0"/>
              </a:rPr>
              <a:t>A polygon art interface brought these ideas of modernity. </a:t>
            </a:r>
          </a:p>
          <a:p>
            <a:pPr marL="358775" indent="-358775"/>
            <a:r>
              <a:rPr lang="it-IT" sz="1800" b="0" i="0" u="none" strike="noStrike" baseline="0" dirty="0">
                <a:latin typeface="Arial" panose="020B0604020202020204" pitchFamily="34" charset="0"/>
              </a:rPr>
              <a:t>Another group at the workshop focused on a previous app she had worked called ‘Go Scottie’ that used a small Scottie dog as its logo. </a:t>
            </a:r>
          </a:p>
          <a:p>
            <a:pPr marL="358775" indent="-358775"/>
            <a:r>
              <a:rPr lang="it-IT" sz="1800" b="0" i="0" u="none" strike="noStrike" baseline="0" dirty="0">
                <a:latin typeface="Arial" panose="020B0604020202020204" pitchFamily="34" charset="0"/>
              </a:rPr>
              <a:t>This led to the idea of calling the app Great Scott in order to capture the idea of great Scottish innovators but also as a reference to the Back to the Future films where ‘Great Scot’ was a phrase frequently used by Doc Brown to express amazement. </a:t>
            </a:r>
          </a:p>
          <a:p>
            <a:pPr marL="358775" indent="-358775"/>
            <a:r>
              <a:rPr lang="it-IT" sz="1800" b="0" i="0" u="none" strike="noStrike" baseline="0" dirty="0">
                <a:latin typeface="Arial" panose="020B0604020202020204" pitchFamily="34" charset="0"/>
              </a:rPr>
              <a:t>This group wanted a brighter palette for the design, with more colour. They wanted a feel more like the film Minority Report with its high-tech user interface. </a:t>
            </a:r>
          </a:p>
        </p:txBody>
      </p:sp>
    </p:spTree>
    <p:extLst>
      <p:ext uri="{BB962C8B-B14F-4D97-AF65-F5344CB8AC3E}">
        <p14:creationId xmlns:p14="http://schemas.microsoft.com/office/powerpoint/2010/main" val="2112313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90323"/>
            <a:ext cx="7886700" cy="540578"/>
          </a:xfrm>
        </p:spPr>
        <p:txBody>
          <a:bodyPr/>
          <a:lstStyle/>
          <a:p>
            <a:r>
              <a:rPr lang="it-IT" sz="3600" b="1" kern="1400" dirty="0">
                <a:latin typeface="Arial" panose="020B0604020202020204" pitchFamily="34" charset="0"/>
              </a:rPr>
              <a:t>Great Scot workshops (2 of 2)</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8768" y="1435478"/>
            <a:ext cx="7886700" cy="4275510"/>
          </a:xfrm>
        </p:spPr>
        <p:txBody>
          <a:bodyPr>
            <a:noAutofit/>
          </a:bodyPr>
          <a:lstStyle/>
          <a:p>
            <a:pPr marL="358775" indent="-358775"/>
            <a:r>
              <a:rPr lang="it-IT" sz="1400" b="0" i="0" u="none" strike="noStrike" baseline="0" dirty="0">
                <a:latin typeface="Arial" panose="020B0604020202020204" pitchFamily="34" charset="0"/>
              </a:rPr>
              <a:t>Another group used the Holocaust Museum in New York as inspiration for a sensitive guide through history. </a:t>
            </a:r>
          </a:p>
          <a:p>
            <a:pPr marL="358775" indent="-358775"/>
            <a:r>
              <a:rPr lang="it-IT" sz="1400" b="0" i="0" u="none" strike="noStrike" baseline="0" dirty="0">
                <a:latin typeface="Arial" panose="020B0604020202020204" pitchFamily="34" charset="0"/>
              </a:rPr>
              <a:t>A fourth group drew inspiration from a Pokemon advert that was running at the time along with ideas from the Braveheart and Highlander films, historic battles and Scottish Kings and the Harry Potter films many of which were filmed in Scotland.</a:t>
            </a:r>
          </a:p>
          <a:p>
            <a:pPr marL="358775" indent="-358775"/>
            <a:r>
              <a:rPr lang="it-IT" sz="1400" b="0" i="0" u="none" strike="noStrike" baseline="0" dirty="0">
                <a:latin typeface="Arial" panose="020B0604020202020204" pitchFamily="34" charset="0"/>
              </a:rPr>
              <a:t>We put all these ideas together on flip charts and came together to discuss. </a:t>
            </a:r>
          </a:p>
          <a:p>
            <a:pPr marL="358775" indent="-358775"/>
            <a:r>
              <a:rPr lang="it-IT" sz="1400" b="0" i="0" u="none" strike="noStrike" baseline="0" dirty="0">
                <a:latin typeface="Arial" panose="020B0604020202020204" pitchFamily="34" charset="0"/>
              </a:rPr>
              <a:t>Finally, we arrived at the logo shown in Figure 8.6, using the purple colour (the same as the Scottish flag), and also quite a serious colour as used by The Guardian newspaper, the concept </a:t>
            </a:r>
            <a:r>
              <a:rPr lang="it-IT" sz="1400" dirty="0">
                <a:latin typeface="Arial" panose="020B0604020202020204" pitchFamily="34" charset="0"/>
              </a:rPr>
              <a:t>‘Explore </a:t>
            </a:r>
            <a:r>
              <a:rPr lang="it-IT" sz="1400" b="0" i="0" u="none" strike="noStrike" baseline="0" dirty="0">
                <a:latin typeface="Arial" panose="020B0604020202020204" pitchFamily="34" charset="0"/>
              </a:rPr>
              <a:t>Scot’ because the content was to be about the innovation and architecture in Scotland with the ‘O’ looking like a pin on Apple or Google maps to illustrate the idea of finding interesting locations. </a:t>
            </a:r>
          </a:p>
          <a:p>
            <a:pPr marL="358775" indent="-358775"/>
            <a:r>
              <a:rPr lang="it-IT" sz="1400" b="0" i="0" u="none" strike="noStrike" baseline="0" dirty="0" smtClean="0">
                <a:latin typeface="Arial" panose="020B0604020202020204" pitchFamily="34" charset="0"/>
              </a:rPr>
              <a:t>The </a:t>
            </a:r>
            <a:r>
              <a:rPr lang="it-IT" sz="1400" b="0" i="0" u="none" strike="noStrike" baseline="0" dirty="0">
                <a:latin typeface="Arial" panose="020B0604020202020204" pitchFamily="34" charset="0"/>
              </a:rPr>
              <a:t>logo and design would be central to a smartphone app that would guide people around areas of interest in Scotland.</a:t>
            </a:r>
          </a:p>
          <a:p>
            <a:pPr marL="358775" indent="-358775"/>
            <a:r>
              <a:rPr lang="it-IT" sz="1400" b="0" i="0" u="none" strike="noStrike" baseline="0" dirty="0">
                <a:latin typeface="Arial" panose="020B0604020202020204" pitchFamily="34" charset="0"/>
              </a:rPr>
              <a:t>The logo would also figure on the </a:t>
            </a:r>
            <a:r>
              <a:rPr lang="it-IT" sz="1400" dirty="0">
                <a:latin typeface="Arial" panose="020B0604020202020204" pitchFamily="34" charset="0"/>
              </a:rPr>
              <a:t>TravoScotland </a:t>
            </a:r>
            <a:r>
              <a:rPr lang="it-IT" sz="1400" b="0" i="0" u="none" strike="noStrike" baseline="0" dirty="0">
                <a:latin typeface="Arial" panose="020B0604020202020204" pitchFamily="34" charset="0"/>
              </a:rPr>
              <a:t>website where it would link to a video and on promotional material that would be available at the chosen sites.</a:t>
            </a:r>
          </a:p>
        </p:txBody>
      </p:sp>
    </p:spTree>
    <p:extLst>
      <p:ext uri="{BB962C8B-B14F-4D97-AF65-F5344CB8AC3E}">
        <p14:creationId xmlns:p14="http://schemas.microsoft.com/office/powerpoint/2010/main" val="1596119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7855"/>
            <a:ext cx="7886700" cy="632953"/>
          </a:xfrm>
        </p:spPr>
        <p:txBody>
          <a:bodyPr/>
          <a:lstStyle/>
          <a:p>
            <a:r>
              <a:rPr lang="it-IT" sz="4000" b="1" i="0" u="none" strike="noStrike" kern="1400" baseline="0" dirty="0">
                <a:latin typeface="Arial" panose="020B0604020202020204" pitchFamily="34" charset="0"/>
              </a:rPr>
              <a:t>Mapping the interaction</a:t>
            </a:r>
          </a:p>
        </p:txBody>
      </p:sp>
      <p:sp>
        <p:nvSpPr>
          <p:cNvPr id="3" name="Text Placeholder 2"/>
          <p:cNvSpPr>
            <a:spLocks noGrp="1"/>
          </p:cNvSpPr>
          <p:nvPr>
            <p:ph type="body" idx="4294967295"/>
          </p:nvPr>
        </p:nvSpPr>
        <p:spPr>
          <a:xfrm>
            <a:off x="670760" y="1434650"/>
            <a:ext cx="7886700" cy="4575177"/>
          </a:xfrm>
        </p:spPr>
        <p:txBody>
          <a:bodyPr>
            <a:noAutofit/>
          </a:bodyPr>
          <a:lstStyle/>
          <a:p>
            <a:pPr marL="365125" indent="-365125"/>
            <a:r>
              <a:rPr lang="it-IT" sz="1800" b="0" i="0" u="none" strike="noStrike" baseline="0" dirty="0">
                <a:latin typeface="Arial" panose="020B0604020202020204" pitchFamily="34" charset="0"/>
              </a:rPr>
              <a:t>The techniques described in Sections 8.2 and 8.3 focus on exploration of the design space; ideation, look and feel. </a:t>
            </a:r>
          </a:p>
          <a:p>
            <a:pPr marL="365125" indent="-365125"/>
            <a:r>
              <a:rPr lang="it-IT" sz="1800" b="0" i="0" u="none" strike="noStrike" baseline="0" dirty="0">
                <a:latin typeface="Arial" panose="020B0604020202020204" pitchFamily="34" charset="0"/>
              </a:rPr>
              <a:t>As the process of design continues, designers will want to look at how the information space is structured and at the paths that users can take through the space. </a:t>
            </a:r>
          </a:p>
          <a:p>
            <a:pPr marL="365125" indent="-365125"/>
            <a:r>
              <a:rPr lang="it-IT" sz="1800" b="0" i="0" u="none" strike="noStrike" baseline="0" dirty="0">
                <a:latin typeface="Arial" panose="020B0604020202020204" pitchFamily="34" charset="0"/>
              </a:rPr>
              <a:t>Maps are forms of envisionment that focus on these aspects of interactive experiences. </a:t>
            </a:r>
          </a:p>
          <a:p>
            <a:pPr marL="365125" indent="-365125"/>
            <a:r>
              <a:rPr lang="it-IT" sz="1800" b="0" i="0" u="none" strike="noStrike" baseline="0" dirty="0">
                <a:latin typeface="Arial" panose="020B0604020202020204" pitchFamily="34" charset="0"/>
              </a:rPr>
              <a:t>As we discuss in Chapter 26, when we look at navigation and in Chapter 18 when we look at blended spaces, user experience in interactive and information spaces shares many characteristics with user experience in physical spaces. </a:t>
            </a:r>
          </a:p>
          <a:p>
            <a:pPr marL="365125" indent="-365125"/>
            <a:r>
              <a:rPr lang="it-IT" sz="1800" b="0" i="0" u="none" strike="noStrike" baseline="0" dirty="0">
                <a:latin typeface="Arial" panose="020B0604020202020204" pitchFamily="34" charset="0"/>
              </a:rPr>
              <a:t>Here the use of maps to help people find their way around towns and cities is well known. </a:t>
            </a:r>
          </a:p>
          <a:p>
            <a:pPr marL="365125" indent="-365125"/>
            <a:r>
              <a:rPr lang="it-IT" sz="1800" b="0" i="0" u="none" strike="noStrike" baseline="0" dirty="0">
                <a:latin typeface="Arial" panose="020B0604020202020204" pitchFamily="34" charset="0"/>
              </a:rPr>
              <a:t>So, for the interaction designer, there are methods for envisionment that focus on mapping different aspects of the overall UX.</a:t>
            </a:r>
          </a:p>
        </p:txBody>
      </p:sp>
    </p:spTree>
    <p:extLst>
      <p:ext uri="{BB962C8B-B14F-4D97-AF65-F5344CB8AC3E}">
        <p14:creationId xmlns:p14="http://schemas.microsoft.com/office/powerpoint/2010/main" val="375655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26668"/>
            <a:ext cx="7886700" cy="470908"/>
          </a:xfrm>
        </p:spPr>
        <p:txBody>
          <a:bodyPr/>
          <a:lstStyle/>
          <a:p>
            <a:r>
              <a:rPr lang="it-IT" sz="3600" b="1" i="0" u="none" strike="noStrike" kern="1400" baseline="0" dirty="0">
                <a:latin typeface="Arial" panose="020B0604020202020204" pitchFamily="34" charset="0"/>
              </a:rPr>
              <a:t>Navigation maps</a:t>
            </a:r>
          </a:p>
        </p:txBody>
      </p:sp>
      <p:sp>
        <p:nvSpPr>
          <p:cNvPr id="3" name="Text Placeholder 2"/>
          <p:cNvSpPr>
            <a:spLocks noGrp="1"/>
          </p:cNvSpPr>
          <p:nvPr>
            <p:ph type="body" idx="4294967295"/>
          </p:nvPr>
        </p:nvSpPr>
        <p:spPr>
          <a:xfrm>
            <a:off x="668220" y="1434128"/>
            <a:ext cx="7886700" cy="4849297"/>
          </a:xfrm>
        </p:spPr>
        <p:txBody>
          <a:bodyPr>
            <a:noAutofit/>
          </a:bodyPr>
          <a:lstStyle/>
          <a:p>
            <a:pPr marL="365125" indent="-365125"/>
            <a:r>
              <a:rPr lang="it-IT" sz="1800" b="0" i="0" u="none" strike="noStrike" baseline="0" dirty="0">
                <a:latin typeface="Arial" panose="020B0604020202020204" pitchFamily="34" charset="0"/>
              </a:rPr>
              <a:t>Navigation is a key feature for many systems. </a:t>
            </a:r>
          </a:p>
          <a:p>
            <a:pPr marL="365125" indent="-365125"/>
            <a:r>
              <a:rPr lang="it-IT" sz="1800" b="0" i="0" u="none" strike="noStrike" baseline="0" dirty="0">
                <a:latin typeface="Arial" panose="020B0604020202020204" pitchFamily="34" charset="0"/>
              </a:rPr>
              <a:t>Navigation maps focus on how people move through the site or application. </a:t>
            </a:r>
          </a:p>
          <a:p>
            <a:pPr marL="365125" indent="-365125"/>
            <a:r>
              <a:rPr lang="it-IT" sz="1800" b="0" i="0" u="none" strike="noStrike" baseline="0" dirty="0">
                <a:latin typeface="Arial" panose="020B0604020202020204" pitchFamily="34" charset="0"/>
              </a:rPr>
              <a:t>The aim is to focus on how people will experience the site. </a:t>
            </a:r>
          </a:p>
          <a:p>
            <a:pPr marL="365125" indent="-365125"/>
            <a:r>
              <a:rPr lang="it-IT" sz="1800" b="0" i="0" u="none" strike="noStrike" baseline="0" dirty="0">
                <a:latin typeface="Arial" panose="020B0604020202020204" pitchFamily="34" charset="0"/>
              </a:rPr>
              <a:t>Each page in the site, or location in an app, is represented with a box or heading and every page that can be accessed from that page should flow from it. </a:t>
            </a:r>
          </a:p>
          <a:p>
            <a:pPr marL="365125" indent="-365125"/>
            <a:r>
              <a:rPr lang="it-IT" sz="1800" b="0" i="0" u="none" strike="noStrike" baseline="0" dirty="0">
                <a:latin typeface="Arial" panose="020B0604020202020204" pitchFamily="34" charset="0"/>
              </a:rPr>
              <a:t>A useful tip is to put in all flows possible (i.e. back and forth from a page) as this will highlight sections where people might get stranded. </a:t>
            </a:r>
          </a:p>
          <a:p>
            <a:pPr marL="365125" indent="-365125"/>
            <a:r>
              <a:rPr lang="it-IT" sz="1800" b="0" i="0" u="none" strike="noStrike" baseline="0" dirty="0">
                <a:latin typeface="Arial" panose="020B0604020202020204" pitchFamily="34" charset="0"/>
              </a:rPr>
              <a:t>Navigation maps can usefully be redrawn many times through the project life cycle, as poor navigational structure is one of the main reasons people turn off a website, for example. </a:t>
            </a:r>
          </a:p>
          <a:p>
            <a:pPr marL="365125" indent="-365125"/>
            <a:r>
              <a:rPr lang="it-IT" sz="1800" b="0" i="0" u="none" strike="noStrike" baseline="0" dirty="0">
                <a:latin typeface="Arial" panose="020B0604020202020204" pitchFamily="34" charset="0"/>
              </a:rPr>
              <a:t>The maps can be used with scenarios to ‘walk through’ particular activities and are a very good way of spotting poor aspects of design such as ‘orphan pages’ (pages which are not accessible), dead ends or paths that are too long or too obscure.</a:t>
            </a:r>
          </a:p>
        </p:txBody>
      </p:sp>
    </p:spTree>
    <p:extLst>
      <p:ext uri="{BB962C8B-B14F-4D97-AF65-F5344CB8AC3E}">
        <p14:creationId xmlns:p14="http://schemas.microsoft.com/office/powerpoint/2010/main" val="3574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5400000">
            <a:off x="2081104" y="448956"/>
            <a:ext cx="4665268" cy="7350370"/>
          </a:xfrm>
          <a:prstGeom prst="rect">
            <a:avLst/>
          </a:prstGeom>
        </p:spPr>
      </p:pic>
      <p:sp>
        <p:nvSpPr>
          <p:cNvPr id="5" name="TextBox 4"/>
          <p:cNvSpPr txBox="1"/>
          <p:nvPr/>
        </p:nvSpPr>
        <p:spPr>
          <a:xfrm>
            <a:off x="6568911" y="5706092"/>
            <a:ext cx="1576137" cy="300082"/>
          </a:xfrm>
          <a:prstGeom prst="rect">
            <a:avLst/>
          </a:prstGeom>
          <a:noFill/>
        </p:spPr>
        <p:txBody>
          <a:bodyPr wrap="none" rtlCol="0">
            <a:spAutoFit/>
          </a:bodyPr>
          <a:lstStyle/>
          <a:p>
            <a:r>
              <a:rPr lang="en-US" sz="1350" dirty="0"/>
              <a:t>Web site/app map</a:t>
            </a:r>
          </a:p>
        </p:txBody>
      </p:sp>
      <p:sp>
        <p:nvSpPr>
          <p:cNvPr id="6" name="Text Box 3">
            <a:extLst>
              <a:ext uri="{FF2B5EF4-FFF2-40B4-BE49-F238E27FC236}">
                <a16:creationId xmlns:a16="http://schemas.microsoft.com/office/drawing/2014/main" id="{B9B1671E-0457-4C74-B13E-1A2D16945810}"/>
              </a:ext>
            </a:extLst>
          </p:cNvPr>
          <p:cNvSpPr txBox="1">
            <a:spLocks noChangeArrowheads="1"/>
          </p:cNvSpPr>
          <p:nvPr/>
        </p:nvSpPr>
        <p:spPr bwMode="auto">
          <a:xfrm>
            <a:off x="652482" y="357789"/>
            <a:ext cx="804050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FontTx/>
              <a:buNone/>
              <a:defRPr/>
            </a:pPr>
            <a:r>
              <a:rPr lang="en-GB" altLang="en-US" sz="3600" b="1" dirty="0">
                <a:solidFill>
                  <a:srgbClr val="007BA4"/>
                </a:solidFill>
                <a:latin typeface="+mj-lt"/>
                <a:cs typeface="Times New Roman" panose="02020603050405020304" pitchFamily="18" charset="0"/>
              </a:rPr>
              <a:t>Figure </a:t>
            </a:r>
            <a:r>
              <a:rPr lang="en-GB" altLang="en-US" sz="3600" b="1" dirty="0" smtClean="0">
                <a:solidFill>
                  <a:srgbClr val="007BA4"/>
                </a:solidFill>
                <a:latin typeface="+mj-lt"/>
                <a:cs typeface="Times New Roman" panose="02020603050405020304" pitchFamily="18" charset="0"/>
              </a:rPr>
              <a:t>8.7</a:t>
            </a:r>
            <a:endParaRPr lang="en-GB" altLang="en-US" sz="3600" b="1" dirty="0">
              <a:solidFill>
                <a:srgbClr val="007BA4"/>
              </a:solidFill>
              <a:latin typeface="+mj-lt"/>
              <a:cs typeface="Times New Roman" panose="02020603050405020304" pitchFamily="18" charset="0"/>
            </a:endParaRPr>
          </a:p>
          <a:p>
            <a:pPr>
              <a:spcBef>
                <a:spcPts val="0"/>
              </a:spcBef>
              <a:buFontTx/>
              <a:buNone/>
              <a:defRPr/>
            </a:pPr>
            <a:r>
              <a:rPr lang="en-US" altLang="en-US" sz="3600" b="1" dirty="0">
                <a:solidFill>
                  <a:srgbClr val="007BA4"/>
                </a:solidFill>
                <a:cs typeface="Times New Roman" panose="02020603050405020304" pitchFamily="18" charset="0"/>
              </a:rPr>
              <a:t>Navigation map for a website</a:t>
            </a:r>
            <a:endParaRPr lang="en-GB" altLang="en-US" sz="3600" b="1" dirty="0">
              <a:solidFill>
                <a:srgbClr val="007BA4"/>
              </a:solidFill>
              <a:cs typeface="Times New Roman" panose="02020603050405020304" pitchFamily="18" charset="0"/>
            </a:endParaRPr>
          </a:p>
        </p:txBody>
      </p:sp>
    </p:spTree>
    <p:extLst>
      <p:ext uri="{BB962C8B-B14F-4D97-AF65-F5344CB8AC3E}">
        <p14:creationId xmlns:p14="http://schemas.microsoft.com/office/powerpoint/2010/main" val="2093977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90324"/>
            <a:ext cx="7886700" cy="557994"/>
          </a:xfrm>
        </p:spPr>
        <p:txBody>
          <a:bodyPr/>
          <a:lstStyle/>
          <a:p>
            <a:r>
              <a:rPr lang="it-IT" sz="3600" b="1" i="0" u="none" strike="noStrike" kern="1400" baseline="0" dirty="0">
                <a:latin typeface="Arial" panose="020B0604020202020204" pitchFamily="34" charset="0"/>
              </a:rPr>
              <a:t>More maps (1 of 2)</a:t>
            </a:r>
          </a:p>
        </p:txBody>
      </p:sp>
      <p:sp>
        <p:nvSpPr>
          <p:cNvPr id="3" name="Text Placeholder 2"/>
          <p:cNvSpPr>
            <a:spLocks noGrp="1"/>
          </p:cNvSpPr>
          <p:nvPr>
            <p:ph type="body" idx="4294967295"/>
          </p:nvPr>
        </p:nvSpPr>
        <p:spPr>
          <a:xfrm>
            <a:off x="658595" y="1415653"/>
            <a:ext cx="7886700" cy="3765027"/>
          </a:xfrm>
        </p:spPr>
        <p:txBody>
          <a:bodyPr>
            <a:noAutofit/>
          </a:bodyPr>
          <a:lstStyle/>
          <a:p>
            <a:pPr marL="365125" indent="-365125"/>
            <a:r>
              <a:rPr lang="it-IT" sz="2000" b="0" i="0" u="none" strike="noStrike" baseline="0" dirty="0">
                <a:latin typeface="Arial" panose="020B0604020202020204" pitchFamily="34" charset="0"/>
              </a:rPr>
              <a:t>Navigation is important in all manner of applications and products, not just websites. </a:t>
            </a:r>
          </a:p>
          <a:p>
            <a:pPr marL="365125" indent="-365125"/>
            <a:r>
              <a:rPr lang="it-IT" sz="2000" b="0" i="0" u="none" strike="noStrike" baseline="0" dirty="0">
                <a:latin typeface="Arial" panose="020B0604020202020204" pitchFamily="34" charset="0"/>
              </a:rPr>
              <a:t>Different notational conventions are used to show different types of content, perhaps distinguishing word documents (shown in dashed lines) from top level web pages from sub-pages.</a:t>
            </a:r>
          </a:p>
          <a:p>
            <a:pPr marL="365125" indent="-365125"/>
            <a:r>
              <a:rPr lang="it-IT" sz="2000" b="0" i="0" u="none" strike="noStrike" baseline="0" dirty="0">
                <a:latin typeface="Arial" panose="020B0604020202020204" pitchFamily="34" charset="0"/>
              </a:rPr>
              <a:t>Maps are useful for highlighting organizational structure, for example the organization of functions on a mobile phone.</a:t>
            </a:r>
          </a:p>
          <a:p>
            <a:pPr marL="365125" indent="-365125"/>
            <a:r>
              <a:rPr lang="it-IT" sz="2000" b="0" i="0" u="none" strike="noStrike" baseline="0" dirty="0">
                <a:latin typeface="Arial" panose="020B0604020202020204" pitchFamily="34" charset="0"/>
              </a:rPr>
              <a:t>An example of a user journey map is shown in Figure 8.9. We have already encountered user journey maps in Chapter 4. </a:t>
            </a:r>
          </a:p>
          <a:p>
            <a:pPr marL="365125" indent="-365125"/>
            <a:r>
              <a:rPr lang="it-IT" sz="2000" b="0" i="0" u="none" strike="noStrike" baseline="0" dirty="0">
                <a:latin typeface="Arial" panose="020B0604020202020204" pitchFamily="34" charset="0"/>
              </a:rPr>
              <a:t>This is a different version focusing on particular aspects of the interaction in this domain. </a:t>
            </a:r>
          </a:p>
        </p:txBody>
      </p:sp>
    </p:spTree>
    <p:extLst>
      <p:ext uri="{BB962C8B-B14F-4D97-AF65-F5344CB8AC3E}">
        <p14:creationId xmlns:p14="http://schemas.microsoft.com/office/powerpoint/2010/main" val="1650563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28650" y="429854"/>
            <a:ext cx="7886700" cy="463520"/>
          </a:xfrm>
        </p:spPr>
        <p:txBody>
          <a:bodyPr/>
          <a:lstStyle/>
          <a:p>
            <a:r>
              <a:rPr lang="en-US" sz="3600" dirty="0"/>
              <a:t>Journey maps</a:t>
            </a:r>
          </a:p>
        </p:txBody>
      </p:sp>
      <p:pic>
        <p:nvPicPr>
          <p:cNvPr id="5" name="Picture 4"/>
          <p:cNvPicPr>
            <a:picLocks noChangeAspect="1"/>
          </p:cNvPicPr>
          <p:nvPr/>
        </p:nvPicPr>
        <p:blipFill>
          <a:blip r:embed="rId3"/>
          <a:stretch>
            <a:fillRect/>
          </a:stretch>
        </p:blipFill>
        <p:spPr>
          <a:xfrm>
            <a:off x="659099" y="1859940"/>
            <a:ext cx="5139471" cy="1943840"/>
          </a:xfrm>
          <a:prstGeom prst="rect">
            <a:avLst/>
          </a:prstGeom>
        </p:spPr>
      </p:pic>
      <p:pic>
        <p:nvPicPr>
          <p:cNvPr id="6" name="Picture 5"/>
          <p:cNvPicPr>
            <a:picLocks noChangeAspect="1"/>
          </p:cNvPicPr>
          <p:nvPr/>
        </p:nvPicPr>
        <p:blipFill>
          <a:blip r:embed="rId4"/>
          <a:stretch>
            <a:fillRect/>
          </a:stretch>
        </p:blipFill>
        <p:spPr>
          <a:xfrm>
            <a:off x="3814397" y="3986660"/>
            <a:ext cx="4969119" cy="2122636"/>
          </a:xfrm>
          <a:prstGeom prst="rect">
            <a:avLst/>
          </a:prstGeom>
        </p:spPr>
      </p:pic>
    </p:spTree>
    <p:extLst>
      <p:ext uri="{BB962C8B-B14F-4D97-AF65-F5344CB8AC3E}">
        <p14:creationId xmlns:p14="http://schemas.microsoft.com/office/powerpoint/2010/main" val="15046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45000"/>
            <a:ext cx="7886700" cy="453492"/>
          </a:xfrm>
        </p:spPr>
        <p:txBody>
          <a:bodyPr/>
          <a:lstStyle/>
          <a:p>
            <a:r>
              <a:rPr lang="it-IT" sz="3600" b="1" kern="1400" dirty="0">
                <a:latin typeface="Arial" panose="020B0604020202020204" pitchFamily="34" charset="0"/>
              </a:rPr>
              <a:t>More maps (2 of 2)</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72488" y="1433735"/>
            <a:ext cx="3090863" cy="3537347"/>
          </a:xfrm>
        </p:spPr>
        <p:txBody>
          <a:bodyPr>
            <a:normAutofit fontScale="85000" lnSpcReduction="10000"/>
          </a:bodyPr>
          <a:lstStyle/>
          <a:p>
            <a:pPr marL="365125" indent="-365125">
              <a:lnSpc>
                <a:spcPct val="110000"/>
              </a:lnSpc>
            </a:pPr>
            <a:r>
              <a:rPr lang="it-IT" sz="2000" b="0" i="0" u="none" strike="noStrike" baseline="0" dirty="0">
                <a:latin typeface="Arial" panose="020B0604020202020204" pitchFamily="34" charset="0"/>
              </a:rPr>
              <a:t>Designers </a:t>
            </a:r>
            <a:r>
              <a:rPr lang="it-IT" sz="2000" b="0" i="0" u="none" strike="noStrike" baseline="0" dirty="0" err="1">
                <a:latin typeface="Arial" panose="020B0604020202020204" pitchFamily="34" charset="0"/>
              </a:rPr>
              <a:t>will</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often</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find</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themselves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inventing</a:t>
            </a:r>
            <a:r>
              <a:rPr lang="it-IT" sz="2000" b="0" i="0" u="none" strike="noStrike" baseline="0" dirty="0">
                <a:latin typeface="Arial" panose="020B0604020202020204" pitchFamily="34" charset="0"/>
              </a:rPr>
              <a:t> new </a:t>
            </a:r>
            <a:r>
              <a:rPr lang="it-IT" sz="2000" b="0" i="0" u="none" strike="noStrike" baseline="0" dirty="0" err="1">
                <a:latin typeface="Arial" panose="020B0604020202020204" pitchFamily="34" charset="0"/>
              </a:rPr>
              <a:t>types</a:t>
            </a:r>
            <a:r>
              <a:rPr lang="it-IT" sz="2000" b="0" i="0" u="none" strike="noStrike" baseline="0" dirty="0">
                <a:latin typeface="Arial" panose="020B0604020202020204" pitchFamily="34" charset="0"/>
              </a:rPr>
              <a:t> of </a:t>
            </a:r>
            <a:r>
              <a:rPr lang="it-IT" sz="2000" b="0" i="0" u="none" strike="noStrike" baseline="0" dirty="0" err="1">
                <a:latin typeface="Arial" panose="020B0604020202020204" pitchFamily="34" charset="0"/>
              </a:rPr>
              <a:t>map</a:t>
            </a:r>
            <a:r>
              <a:rPr lang="it-IT" sz="2000" b="0" i="0" u="none" strike="noStrike" baseline="0" dirty="0">
                <a:latin typeface="Arial" panose="020B0604020202020204" pitchFamily="34" charset="0"/>
              </a:rPr>
              <a:t> to </a:t>
            </a:r>
            <a:r>
              <a:rPr lang="it-IT" sz="2000" b="0" i="0" u="none" strike="noStrike" baseline="0" dirty="0" err="1">
                <a:latin typeface="Arial" panose="020B0604020202020204" pitchFamily="34" charset="0"/>
              </a:rPr>
              <a:t>envision</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different</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aspects</a:t>
            </a:r>
            <a:r>
              <a:rPr lang="it-IT" sz="2000" b="0" i="0" u="none" strike="noStrike" baseline="0" dirty="0">
                <a:latin typeface="Arial" panose="020B0604020202020204" pitchFamily="34" charset="0"/>
              </a:rPr>
              <a:t> of the </a:t>
            </a:r>
            <a:r>
              <a:rPr lang="it-IT" sz="2000" b="0" i="0" u="none" strike="noStrike" baseline="0" dirty="0" err="1">
                <a:latin typeface="Arial" panose="020B0604020202020204" pitchFamily="34" charset="0"/>
              </a:rPr>
              <a:t>interaction</a:t>
            </a:r>
            <a:r>
              <a:rPr lang="it-IT" sz="2000" b="0" i="0" u="none" strike="noStrike" baseline="0" dirty="0">
                <a:latin typeface="Arial" panose="020B0604020202020204" pitchFamily="34" charset="0"/>
              </a:rPr>
              <a:t>. Figure 8.11 shows an </a:t>
            </a:r>
            <a:r>
              <a:rPr lang="it-IT" sz="2000" b="0" i="0" u="none" strike="noStrike" baseline="0" dirty="0" err="1">
                <a:latin typeface="Arial" panose="020B0604020202020204" pitchFamily="34" charset="0"/>
              </a:rPr>
              <a:t>actor</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map</a:t>
            </a:r>
            <a:r>
              <a:rPr lang="it-IT" sz="2000" b="0" i="0" u="none" strike="noStrike" baseline="0" dirty="0">
                <a:latin typeface="Arial" panose="020B0604020202020204" pitchFamily="34" charset="0"/>
              </a:rPr>
              <a:t> from the design company Live Work. </a:t>
            </a:r>
          </a:p>
          <a:p>
            <a:pPr marL="365125" indent="-365125">
              <a:lnSpc>
                <a:spcPct val="110000"/>
              </a:lnSpc>
            </a:pPr>
            <a:r>
              <a:rPr lang="it-IT" sz="2000" b="0" i="0" u="none" strike="noStrike" baseline="0" dirty="0">
                <a:latin typeface="Arial" panose="020B0604020202020204" pitchFamily="34" charset="0"/>
              </a:rPr>
              <a:t>This illustrates another type of map that shows survey knowledge, rather than focusing on paths through the interaction.</a:t>
            </a:r>
          </a:p>
          <a:p>
            <a:pPr marL="365125" indent="-365125">
              <a:lnSpc>
                <a:spcPct val="110000"/>
              </a:lnSpc>
            </a:pPr>
            <a:endParaRPr lang="it-IT" sz="2000" b="0" i="0" u="none" strike="noStrike" baseline="0" dirty="0">
              <a:latin typeface="Arial" panose="020B0604020202020204" pitchFamily="34" charset="0"/>
            </a:endParaRPr>
          </a:p>
        </p:txBody>
      </p:sp>
      <p:pic>
        <p:nvPicPr>
          <p:cNvPr id="6" name="Picture 1">
            <a:extLst>
              <a:ext uri="{FF2B5EF4-FFF2-40B4-BE49-F238E27FC236}">
                <a16:creationId xmlns:a16="http://schemas.microsoft.com/office/drawing/2014/main" id="{7B9D7A65-C0D3-4402-AFFD-BD6FFBAA1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161064" y="2247991"/>
            <a:ext cx="4354286" cy="325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8409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52199"/>
            <a:ext cx="7886700" cy="453492"/>
          </a:xfrm>
        </p:spPr>
        <p:txBody>
          <a:bodyPr/>
          <a:lstStyle/>
          <a:p>
            <a:r>
              <a:rPr lang="en-US" sz="3600" b="1" dirty="0"/>
              <a:t>Persona/Empathy map</a:t>
            </a:r>
          </a:p>
        </p:txBody>
      </p:sp>
      <p:sp>
        <p:nvSpPr>
          <p:cNvPr id="3" name="Text Placeholder 2"/>
          <p:cNvSpPr>
            <a:spLocks noGrp="1"/>
          </p:cNvSpPr>
          <p:nvPr>
            <p:ph type="body" idx="4294967295"/>
          </p:nvPr>
        </p:nvSpPr>
        <p:spPr>
          <a:xfrm>
            <a:off x="649242" y="1425025"/>
            <a:ext cx="2733675" cy="4267115"/>
          </a:xfrm>
        </p:spPr>
        <p:txBody>
          <a:bodyPr>
            <a:noAutofit/>
          </a:bodyPr>
          <a:lstStyle/>
          <a:p>
            <a:pPr marL="373063" indent="-373063"/>
            <a:r>
              <a:rPr lang="en-US" sz="1800" dirty="0"/>
              <a:t>Of course personas, described in Chapter 3, are a form of visualization that focuses on mapping out the </a:t>
            </a:r>
            <a:r>
              <a:rPr lang="en-US" sz="1800" dirty="0">
                <a:latin typeface="+mn-lt"/>
              </a:rPr>
              <a:t>different</a:t>
            </a:r>
            <a:r>
              <a:rPr lang="en-US" sz="1800" dirty="0"/>
              <a:t> users of the system or service under investigation. </a:t>
            </a:r>
          </a:p>
          <a:p>
            <a:pPr marL="373063" indent="-373063"/>
            <a:r>
              <a:rPr lang="en-US" sz="1800" dirty="0"/>
              <a:t>An empathy map (Figure 8.12) can be a good way of mapping the key aspects of your personas. </a:t>
            </a:r>
          </a:p>
          <a:p>
            <a:pPr marL="373063" indent="-373063"/>
            <a:endParaRPr lang="en-US" sz="1800" dirty="0"/>
          </a:p>
        </p:txBody>
      </p:sp>
      <p:pic>
        <p:nvPicPr>
          <p:cNvPr id="4" name="Picture 3"/>
          <p:cNvPicPr>
            <a:picLocks noChangeAspect="1"/>
          </p:cNvPicPr>
          <p:nvPr/>
        </p:nvPicPr>
        <p:blipFill>
          <a:blip r:embed="rId3"/>
          <a:stretch>
            <a:fillRect/>
          </a:stretch>
        </p:blipFill>
        <p:spPr>
          <a:xfrm>
            <a:off x="3497079" y="1817132"/>
            <a:ext cx="5153025" cy="3124200"/>
          </a:xfrm>
          <a:prstGeom prst="rect">
            <a:avLst/>
          </a:prstGeom>
        </p:spPr>
      </p:pic>
    </p:spTree>
    <p:extLst>
      <p:ext uri="{BB962C8B-B14F-4D97-AF65-F5344CB8AC3E}">
        <p14:creationId xmlns:p14="http://schemas.microsoft.com/office/powerpoint/2010/main" val="2000680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99947"/>
            <a:ext cx="7886700" cy="540578"/>
          </a:xfrm>
        </p:spPr>
        <p:txBody>
          <a:bodyPr/>
          <a:lstStyle/>
          <a:p>
            <a:r>
              <a:rPr lang="it-IT" sz="3600" b="1" i="0" u="none" strike="noStrike" kern="1400" baseline="0" dirty="0">
                <a:latin typeface="Arial" panose="020B0604020202020204" pitchFamily="34" charset="0"/>
              </a:rPr>
              <a:t>Wireframes (1</a:t>
            </a:r>
            <a:r>
              <a:rPr lang="it-IT" sz="3600" b="1" i="0" u="none" strike="noStrike" kern="1400" dirty="0">
                <a:latin typeface="Arial" panose="020B0604020202020204" pitchFamily="34" charset="0"/>
              </a:rPr>
              <a:t> of </a:t>
            </a:r>
            <a:r>
              <a:rPr lang="it-IT" sz="3600" b="1" i="0" u="none" strike="noStrike" kern="1400" dirty="0" smtClean="0">
                <a:latin typeface="Arial" panose="020B0604020202020204" pitchFamily="34" charset="0"/>
              </a:rPr>
              <a:t>4</a:t>
            </a:r>
            <a:r>
              <a:rPr lang="it-IT" sz="3600" b="1" i="0" u="none" strike="noStrike" kern="1400" baseline="0" dirty="0" smtClean="0">
                <a:latin typeface="Arial" panose="020B0604020202020204" pitchFamily="34" charset="0"/>
              </a:rPr>
              <a:t>)</a:t>
            </a:r>
            <a:endParaRPr lang="it-IT" sz="3600"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8768" y="1428600"/>
            <a:ext cx="7886700" cy="4580312"/>
          </a:xfrm>
        </p:spPr>
        <p:txBody>
          <a:bodyPr>
            <a:noAutofit/>
          </a:bodyPr>
          <a:lstStyle/>
          <a:p>
            <a:pPr marL="358775" indent="-358775"/>
            <a:r>
              <a:rPr lang="it-IT" sz="1800" b="0" i="0" u="none" strike="noStrike" baseline="0" dirty="0">
                <a:latin typeface="Arial" panose="020B0604020202020204" pitchFamily="34" charset="0"/>
              </a:rPr>
              <a:t>Wireframes are outlines of the structure of a software system. </a:t>
            </a:r>
          </a:p>
          <a:p>
            <a:pPr marL="358775" indent="-358775"/>
            <a:r>
              <a:rPr lang="it-IT" sz="1800" b="0" i="0" u="none" strike="noStrike" baseline="0" dirty="0">
                <a:latin typeface="Arial" panose="020B0604020202020204" pitchFamily="34" charset="0"/>
              </a:rPr>
              <a:t>They focus on the interaction design and the information architecture of a product or service. </a:t>
            </a:r>
          </a:p>
          <a:p>
            <a:pPr marL="358775" indent="-358775"/>
            <a:r>
              <a:rPr lang="it-IT" sz="1800" b="0" i="0" u="none" strike="noStrike" baseline="0" dirty="0">
                <a:latin typeface="Arial" panose="020B0604020202020204" pitchFamily="34" charset="0"/>
              </a:rPr>
              <a:t>They used to be concerned principally with website design, but with the proliferation of small-scale apps for handheld and tablet devices, wireframing has become a mainstream technique. </a:t>
            </a:r>
          </a:p>
          <a:p>
            <a:pPr marL="358775" indent="-358775"/>
            <a:r>
              <a:rPr lang="it-IT" sz="1800" b="0" i="0" u="none" strike="noStrike" baseline="0" dirty="0">
                <a:latin typeface="Arial" panose="020B0604020202020204" pitchFamily="34" charset="0"/>
              </a:rPr>
              <a:t>With the developments of Cascading Style Sheets (CSS) and the specification language HTML5, the development of websites and the development of apps are becoming increasingly blurred and apps exist to easily animate pages of a design and turn them into a wireframe.</a:t>
            </a:r>
          </a:p>
          <a:p>
            <a:pPr marL="358775" indent="-358775"/>
            <a:r>
              <a:rPr lang="it-IT" sz="1800" b="0" i="0" u="none" strike="noStrike" baseline="0" dirty="0">
                <a:latin typeface="Arial" panose="020B0604020202020204" pitchFamily="34" charset="0"/>
              </a:rPr>
              <a:t>Just as navigation maps focus on how pages are structured and linked together, so wireframes focus on the structure of particular types of pages and on the navigation between pages. </a:t>
            </a:r>
          </a:p>
          <a:p>
            <a:pPr marL="358775" indent="-358775"/>
            <a:r>
              <a:rPr lang="it-IT" sz="1800" b="0" i="0" u="none" strike="noStrike" baseline="0" dirty="0">
                <a:latin typeface="Arial" panose="020B0604020202020204" pitchFamily="34" charset="0"/>
              </a:rPr>
              <a:t>Use the two together and you have the basics of an app or website design.</a:t>
            </a:r>
          </a:p>
        </p:txBody>
      </p:sp>
    </p:spTree>
    <p:extLst>
      <p:ext uri="{BB962C8B-B14F-4D97-AF65-F5344CB8AC3E}">
        <p14:creationId xmlns:p14="http://schemas.microsoft.com/office/powerpoint/2010/main" val="163141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24047"/>
            <a:ext cx="7886700" cy="504756"/>
          </a:xfrm>
        </p:spPr>
        <p:txBody>
          <a:bodyPr/>
          <a:lstStyle/>
          <a:p>
            <a:r>
              <a:rPr lang="en-US" sz="3600" b="1" i="0" u="none" strike="noStrike" kern="1400" baseline="0" dirty="0">
                <a:latin typeface="Arial" panose="020B0604020202020204" pitchFamily="34" charset="0"/>
              </a:rPr>
              <a:t>Aims</a:t>
            </a:r>
            <a:endParaRPr lang="en-US"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8124" y="1426111"/>
            <a:ext cx="7886700" cy="4459004"/>
          </a:xfrm>
        </p:spPr>
        <p:txBody>
          <a:bodyPr>
            <a:noAutofit/>
          </a:bodyPr>
          <a:lstStyle/>
          <a:p>
            <a:pPr marL="361950" indent="-361950"/>
            <a:r>
              <a:rPr lang="en-US" sz="2000" b="0" i="0" u="none" strike="noStrike" baseline="0" dirty="0">
                <a:latin typeface="Arial" panose="020B0604020202020204" pitchFamily="34" charset="0"/>
              </a:rPr>
              <a:t>In this chapter, we consider the principal envisionment techniques, various forms of prototyping used to explore and evaluate ideas and the presentation of ideas to clients. </a:t>
            </a:r>
          </a:p>
          <a:p>
            <a:pPr marL="361950" indent="-361950"/>
            <a:r>
              <a:rPr lang="en-US" sz="2000" b="0" i="0" u="none" strike="noStrike" baseline="0" dirty="0">
                <a:latin typeface="Arial" panose="020B0604020202020204" pitchFamily="34" charset="0"/>
              </a:rPr>
              <a:t>But first of all, we review ways of thinking about the ideas to be externalized.</a:t>
            </a:r>
          </a:p>
          <a:p>
            <a:pPr marL="361950" indent="-361950"/>
            <a:r>
              <a:rPr lang="en-US" sz="2000" b="0" i="0" u="none" strike="noStrike" baseline="0" dirty="0">
                <a:latin typeface="Arial" panose="020B0604020202020204" pitchFamily="34" charset="0"/>
              </a:rPr>
              <a:t>After studying this chapter you should be able to:</a:t>
            </a:r>
          </a:p>
          <a:p>
            <a:pPr marL="793750" lvl="1" indent="-431800">
              <a:buFont typeface="Arial" panose="020B0604020202020204" pitchFamily="34" charset="0"/>
              <a:buChar char="‒"/>
            </a:pPr>
            <a:r>
              <a:rPr lang="en-US" sz="1800" b="0" i="0" u="none" strike="noStrike" baseline="0" dirty="0">
                <a:latin typeface="Arial" panose="020B0604020202020204" pitchFamily="34" charset="0"/>
              </a:rPr>
              <a:t>Use a variety of techniques for envisioning design problems and possible solutions.</a:t>
            </a:r>
          </a:p>
          <a:p>
            <a:pPr marL="793750" lvl="1" indent="-431800">
              <a:buFont typeface="Arial" panose="020B0604020202020204" pitchFamily="34" charset="0"/>
              <a:buChar char="‒"/>
            </a:pPr>
            <a:r>
              <a:rPr lang="en-US" sz="1800" b="0" i="0" u="none" strike="noStrike" baseline="0" dirty="0">
                <a:latin typeface="Arial" panose="020B0604020202020204" pitchFamily="34" charset="0"/>
              </a:rPr>
              <a:t>Understand the role of concrete scenarios in envisioning design.</a:t>
            </a:r>
          </a:p>
          <a:p>
            <a:pPr marL="793750" lvl="1" indent="-431800">
              <a:buFont typeface="Arial" panose="020B0604020202020204" pitchFamily="34" charset="0"/>
              <a:buChar char="‒"/>
            </a:pPr>
            <a:r>
              <a:rPr lang="en-US" sz="1800" b="0" i="0" u="none" strike="noStrike" baseline="0" dirty="0">
                <a:latin typeface="Arial" panose="020B0604020202020204" pitchFamily="34" charset="0"/>
              </a:rPr>
              <a:t>Select and use appropriate prototyping techniques.</a:t>
            </a:r>
          </a:p>
          <a:p>
            <a:pPr marL="793750" lvl="1" indent="-431800">
              <a:buFont typeface="Arial" panose="020B0604020202020204" pitchFamily="34" charset="0"/>
              <a:buChar char="‒"/>
            </a:pPr>
            <a:r>
              <a:rPr lang="en-US" sz="1800" b="0" i="0" u="none" strike="noStrike" baseline="0" dirty="0">
                <a:latin typeface="Arial" panose="020B0604020202020204" pitchFamily="34" charset="0"/>
              </a:rPr>
              <a:t>Understand the main factors in communicating designs effectively.</a:t>
            </a:r>
          </a:p>
        </p:txBody>
      </p:sp>
    </p:spTree>
    <p:extLst>
      <p:ext uri="{BB962C8B-B14F-4D97-AF65-F5344CB8AC3E}">
        <p14:creationId xmlns:p14="http://schemas.microsoft.com/office/powerpoint/2010/main" val="38822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33867"/>
            <a:ext cx="7886700" cy="470908"/>
          </a:xfrm>
        </p:spPr>
        <p:txBody>
          <a:bodyPr/>
          <a:lstStyle/>
          <a:p>
            <a:r>
              <a:rPr lang="it-IT" sz="3600" b="1" kern="1400" dirty="0">
                <a:latin typeface="Arial" panose="020B0604020202020204" pitchFamily="34" charset="0"/>
              </a:rPr>
              <a:t>Wireframes (2 of </a:t>
            </a:r>
            <a:r>
              <a:rPr lang="it-IT" sz="3600" b="1" kern="1400" dirty="0" smtClean="0">
                <a:latin typeface="Arial" panose="020B0604020202020204" pitchFamily="34" charset="0"/>
              </a:rPr>
              <a:t>4)</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7304" y="1427683"/>
            <a:ext cx="7886700" cy="4423558"/>
          </a:xfrm>
        </p:spPr>
        <p:txBody>
          <a:bodyPr>
            <a:noAutofit/>
          </a:bodyPr>
          <a:lstStyle/>
          <a:p>
            <a:pPr marL="350838" indent="-350838"/>
            <a:r>
              <a:rPr lang="it-IT" sz="1600" b="0" i="0" u="none" strike="noStrike" baseline="0" dirty="0">
                <a:latin typeface="Arial" panose="020B0604020202020204" pitchFamily="34" charset="0"/>
              </a:rPr>
              <a:t>Wireframes work because they focus on the general elements of a design without worrying about the final detail. </a:t>
            </a:r>
          </a:p>
          <a:p>
            <a:pPr marL="350838" indent="-350838"/>
            <a:r>
              <a:rPr lang="it-IT" sz="1600" b="0" i="0" u="none" strike="noStrike" baseline="0" dirty="0">
                <a:latin typeface="Arial" panose="020B0604020202020204" pitchFamily="34" charset="0"/>
              </a:rPr>
              <a:t>For example, in a mobile phone app, there are buttons, menu items and selections. </a:t>
            </a:r>
          </a:p>
          <a:p>
            <a:pPr marL="350838" indent="-350838"/>
            <a:r>
              <a:rPr lang="it-IT" sz="1600" b="0" i="0" u="none" strike="noStrike" baseline="0" dirty="0">
                <a:latin typeface="Arial" panose="020B0604020202020204" pitchFamily="34" charset="0"/>
              </a:rPr>
              <a:t>Wireframing makes use of these generic design features for both apps and websites to create quick designs often for quick evaluation. </a:t>
            </a:r>
          </a:p>
          <a:p>
            <a:pPr marL="350838" indent="-350838"/>
            <a:r>
              <a:rPr lang="it-IT" sz="1600" b="0" i="0" u="none" strike="noStrike" baseline="0" dirty="0">
                <a:latin typeface="Arial" panose="020B0604020202020204" pitchFamily="34" charset="0"/>
              </a:rPr>
              <a:t>Figure 8.14 shows a portion of the wireframe from the Great Scott app dealing with the function of users being able to create their own tours, deciding which attractions to see and getting information about possible destinations.</a:t>
            </a:r>
          </a:p>
          <a:p>
            <a:pPr marL="350838" indent="-350838"/>
            <a:r>
              <a:rPr lang="it-IT" sz="1600" b="0" i="0" u="none" strike="noStrike" baseline="0" dirty="0">
                <a:latin typeface="Arial" panose="020B0604020202020204" pitchFamily="34" charset="0"/>
              </a:rPr>
              <a:t>Software packages are available to help with developing wireframes. </a:t>
            </a:r>
          </a:p>
          <a:p>
            <a:pPr marL="350838" indent="-350838"/>
            <a:r>
              <a:rPr lang="it-IT" sz="1600" b="0" i="0" u="none" strike="noStrike" baseline="0" dirty="0">
                <a:latin typeface="Arial" panose="020B0604020202020204" pitchFamily="34" charset="0"/>
              </a:rPr>
              <a:t>The best known is Axure (www.axure.com) but there are a number of other alternatives. </a:t>
            </a:r>
          </a:p>
          <a:p>
            <a:pPr marL="350838" indent="-350838"/>
            <a:r>
              <a:rPr lang="it-IT" sz="1600" b="0" i="0" u="none" strike="noStrike" baseline="0" dirty="0">
                <a:latin typeface="Arial" panose="020B0604020202020204" pitchFamily="34" charset="0"/>
              </a:rPr>
              <a:t>These provide templates that constrain the design to the particular size and style of a particular delivery platform such as an iPhone. </a:t>
            </a:r>
          </a:p>
          <a:p>
            <a:pPr marL="350838" indent="-350838"/>
            <a:r>
              <a:rPr lang="it-IT" sz="1600" b="0" i="0" u="none" strike="noStrike" baseline="0" dirty="0">
                <a:latin typeface="Arial" panose="020B0604020202020204" pitchFamily="34" charset="0"/>
              </a:rPr>
              <a:t>Plenty of systems exist that will take mocked-up screenshots and add clickable links. This is how the wireframe in Figure 8.13 was achieved. </a:t>
            </a:r>
          </a:p>
        </p:txBody>
      </p:sp>
    </p:spTree>
    <p:extLst>
      <p:ext uri="{BB962C8B-B14F-4D97-AF65-F5344CB8AC3E}">
        <p14:creationId xmlns:p14="http://schemas.microsoft.com/office/powerpoint/2010/main" val="69808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32547" y="182880"/>
            <a:ext cx="5678906" cy="967772"/>
          </a:xfrm>
        </p:spPr>
        <p:txBody>
          <a:bodyPr/>
          <a:lstStyle/>
          <a:p>
            <a:r>
              <a:rPr lang="it-IT" sz="3600" i="0" u="none" strike="noStrike" kern="1400" baseline="0" dirty="0" smtClean="0">
                <a:latin typeface="Arial" panose="020B0604020202020204" pitchFamily="34" charset="0"/>
              </a:rPr>
              <a:t>Wireframes (3 of 4)</a:t>
            </a:r>
            <a:endParaRPr lang="it-IT" sz="3600" i="0" u="none" strike="noStrike" kern="1400" baseline="0" dirty="0">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206767" y="1058085"/>
            <a:ext cx="6995268" cy="5169460"/>
          </a:xfrm>
          <a:prstGeom prst="rect">
            <a:avLst/>
          </a:prstGeom>
        </p:spPr>
      </p:pic>
    </p:spTree>
    <p:extLst>
      <p:ext uri="{BB962C8B-B14F-4D97-AF65-F5344CB8AC3E}">
        <p14:creationId xmlns:p14="http://schemas.microsoft.com/office/powerpoint/2010/main" val="745522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6323"/>
            <a:ext cx="7886700" cy="496490"/>
          </a:xfrm>
        </p:spPr>
        <p:txBody>
          <a:bodyPr/>
          <a:lstStyle/>
          <a:p>
            <a:r>
              <a:rPr lang="en-US" sz="3600" dirty="0" smtClean="0"/>
              <a:t>Wireframes (4 of 4)</a:t>
            </a:r>
            <a:endParaRPr lang="en-US" sz="3600" dirty="0"/>
          </a:p>
        </p:txBody>
      </p:sp>
      <p:pic>
        <p:nvPicPr>
          <p:cNvPr id="4" name="Picture 3"/>
          <p:cNvPicPr>
            <a:picLocks noChangeAspect="1"/>
          </p:cNvPicPr>
          <p:nvPr/>
        </p:nvPicPr>
        <p:blipFill>
          <a:blip r:embed="rId3"/>
          <a:stretch>
            <a:fillRect/>
          </a:stretch>
        </p:blipFill>
        <p:spPr>
          <a:xfrm>
            <a:off x="1072871" y="1099972"/>
            <a:ext cx="6863504" cy="5060196"/>
          </a:xfrm>
          <a:prstGeom prst="rect">
            <a:avLst/>
          </a:prstGeom>
        </p:spPr>
      </p:pic>
    </p:spTree>
    <p:extLst>
      <p:ext uri="{BB962C8B-B14F-4D97-AF65-F5344CB8AC3E}">
        <p14:creationId xmlns:p14="http://schemas.microsoft.com/office/powerpoint/2010/main" val="2033703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07BD1EE1-2B88-4E29-B793-2E45BC7C2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013608" y="818147"/>
            <a:ext cx="3116785" cy="542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4552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36960"/>
            <a:ext cx="7886700" cy="477440"/>
          </a:xfrm>
        </p:spPr>
        <p:txBody>
          <a:bodyPr/>
          <a:lstStyle/>
          <a:p>
            <a:r>
              <a:rPr lang="it-IT" sz="3600" b="1" i="0" u="none" strike="noStrike" kern="1400" baseline="0" dirty="0">
                <a:latin typeface="Arial" panose="020B0604020202020204" pitchFamily="34" charset="0"/>
              </a:rPr>
              <a:t>Prototypes</a:t>
            </a:r>
          </a:p>
        </p:txBody>
      </p:sp>
      <p:sp>
        <p:nvSpPr>
          <p:cNvPr id="3" name="Text Placeholder 2"/>
          <p:cNvSpPr>
            <a:spLocks noGrp="1"/>
          </p:cNvSpPr>
          <p:nvPr>
            <p:ph type="body" idx="4294967295"/>
          </p:nvPr>
        </p:nvSpPr>
        <p:spPr>
          <a:xfrm>
            <a:off x="670125" y="1429147"/>
            <a:ext cx="7886700" cy="4600177"/>
          </a:xfrm>
        </p:spPr>
        <p:txBody>
          <a:bodyPr>
            <a:noAutofit/>
          </a:bodyPr>
          <a:lstStyle/>
          <a:p>
            <a:pPr marL="365125" indent="-365125"/>
            <a:r>
              <a:rPr lang="it-IT" sz="1800" b="0" i="0" u="none" strike="noStrike" baseline="0" dirty="0">
                <a:latin typeface="Arial" panose="020B0604020202020204" pitchFamily="34" charset="0"/>
              </a:rPr>
              <a:t>A prototype is a concrete but partial representation or implementation of a system design. </a:t>
            </a:r>
          </a:p>
          <a:p>
            <a:pPr marL="365125" indent="-365125"/>
            <a:r>
              <a:rPr lang="it-IT" sz="1800" b="0" i="0" u="none" strike="noStrike" baseline="0" dirty="0">
                <a:latin typeface="Arial" panose="020B0604020202020204" pitchFamily="34" charset="0"/>
              </a:rPr>
              <a:t>Prototypes are used extensively in most design and construction domains. </a:t>
            </a:r>
          </a:p>
          <a:p>
            <a:pPr marL="365125" indent="-365125"/>
            <a:r>
              <a:rPr lang="it-IT" sz="1800" b="0" i="0" u="none" strike="noStrike" baseline="0" dirty="0">
                <a:latin typeface="Arial" panose="020B0604020202020204" pitchFamily="34" charset="0"/>
              </a:rPr>
              <a:t>Lim </a:t>
            </a:r>
            <a:r>
              <a:rPr lang="it-IT" sz="1800" b="0" i="1" u="none" strike="noStrike" baseline="0" dirty="0">
                <a:latin typeface="Arial" panose="020B0604020202020204" pitchFamily="34" charset="0"/>
              </a:rPr>
              <a:t>et al.</a:t>
            </a:r>
            <a:r>
              <a:rPr lang="it-IT" sz="1800" b="0" i="0" u="none" strike="noStrike" baseline="0" dirty="0">
                <a:latin typeface="Arial" panose="020B0604020202020204" pitchFamily="34" charset="0"/>
              </a:rPr>
              <a:t> (2008) present a view of prototypes as </a:t>
            </a:r>
          </a:p>
          <a:p>
            <a:pPr marL="800100" lvl="1" indent="-427038">
              <a:buFont typeface="Arial" panose="020B0604020202020204" pitchFamily="34" charset="0"/>
              <a:buChar char="‒"/>
            </a:pPr>
            <a:r>
              <a:rPr lang="it-IT" sz="1600" b="0" i="0" u="none" strike="noStrike" baseline="0" dirty="0">
                <a:latin typeface="Arial" panose="020B0604020202020204" pitchFamily="34" charset="0"/>
              </a:rPr>
              <a:t>‘tools for traversing a design space where all possible design alternatives and their rationales can be explored … Designers communicate the rationales of their design decisions through prototypes. Prototypes stimulate reﬂections and designers use them to frame, reﬁne and discover possibilities in a design space’ (p. 72).</a:t>
            </a:r>
          </a:p>
          <a:p>
            <a:pPr marL="365125" indent="-365125"/>
            <a:r>
              <a:rPr lang="it-IT" sz="1800" b="0" i="0" u="none" strike="noStrike" baseline="0" dirty="0">
                <a:latin typeface="Arial" panose="020B0604020202020204" pitchFamily="34" charset="0"/>
              </a:rPr>
              <a:t>Prototypes may be used to demonstrate a concept (e.g. a prototype car) in early design, to test details of that concept at a later stage and sometimes as a specification for the final product. </a:t>
            </a:r>
          </a:p>
          <a:p>
            <a:pPr marL="365125" indent="-365125"/>
            <a:r>
              <a:rPr lang="it-IT" sz="1800" b="0" i="0" u="none" strike="noStrike" baseline="0" dirty="0">
                <a:latin typeface="Arial" panose="020B0604020202020204" pitchFamily="34" charset="0"/>
              </a:rPr>
              <a:t>A prototype may be made of something as simple as paper, cardboard or other suitable material or it may be developed using a sophisticated software package.</a:t>
            </a:r>
          </a:p>
        </p:txBody>
      </p:sp>
    </p:spTree>
    <p:extLst>
      <p:ext uri="{BB962C8B-B14F-4D97-AF65-F5344CB8AC3E}">
        <p14:creationId xmlns:p14="http://schemas.microsoft.com/office/powerpoint/2010/main" val="1580321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2513"/>
            <a:ext cx="7886700" cy="515540"/>
          </a:xfrm>
        </p:spPr>
        <p:txBody>
          <a:bodyPr/>
          <a:lstStyle/>
          <a:p>
            <a:r>
              <a:rPr lang="it-IT" sz="3600" b="1" i="0" u="none" strike="noStrike" kern="1400" baseline="0" dirty="0" smtClean="0">
                <a:latin typeface="Arial" panose="020B0604020202020204" pitchFamily="34" charset="0"/>
              </a:rPr>
              <a:t>Prototyping </a:t>
            </a:r>
            <a:r>
              <a:rPr lang="it-IT" sz="3600" b="1" i="0" u="none" strike="noStrike" kern="1400" baseline="0" dirty="0">
                <a:latin typeface="Arial" panose="020B0604020202020204" pitchFamily="34" charset="0"/>
              </a:rPr>
              <a:t>(1 of 2)</a:t>
            </a:r>
          </a:p>
        </p:txBody>
      </p:sp>
      <p:sp>
        <p:nvSpPr>
          <p:cNvPr id="3" name="Text Placeholder 2"/>
          <p:cNvSpPr>
            <a:spLocks noGrp="1"/>
          </p:cNvSpPr>
          <p:nvPr>
            <p:ph type="body" idx="4294967295"/>
          </p:nvPr>
        </p:nvSpPr>
        <p:spPr>
          <a:xfrm>
            <a:off x="663358" y="1427784"/>
            <a:ext cx="7886700" cy="4793762"/>
          </a:xfrm>
        </p:spPr>
        <p:txBody>
          <a:bodyPr>
            <a:noAutofit/>
          </a:bodyPr>
          <a:lstStyle/>
          <a:p>
            <a:pPr marL="365125" indent="-365125"/>
            <a:r>
              <a:rPr lang="it-IT" sz="1800" b="0" i="0" u="none" strike="noStrike" baseline="0" dirty="0">
                <a:latin typeface="Arial" panose="020B0604020202020204" pitchFamily="34" charset="0"/>
              </a:rPr>
              <a:t>The engineers in the Apollo space missions built a full-size cardboard prototype of the lunar landing module to test the position and size of the windows in relation to the field of view of the astronauts. </a:t>
            </a:r>
          </a:p>
          <a:p>
            <a:pPr marL="365125" indent="-365125"/>
            <a:r>
              <a:rPr lang="it-IT" sz="1800" b="0" i="0" u="none" strike="noStrike" baseline="0" dirty="0">
                <a:latin typeface="Arial" panose="020B0604020202020204" pitchFamily="34" charset="0"/>
              </a:rPr>
              <a:t>This experimentation led to the design decision that the astronauts would stand (not sit) inside the lander – thus allowing windows to be smaller and saving crucial weight.</a:t>
            </a:r>
          </a:p>
          <a:p>
            <a:pPr marL="365125" indent="-365125"/>
            <a:r>
              <a:rPr lang="it-IT" sz="1800" b="0" i="0" u="none" strike="noStrike" baseline="0" dirty="0">
                <a:latin typeface="Arial" panose="020B0604020202020204" pitchFamily="34" charset="0"/>
              </a:rPr>
              <a:t>In our domain of interactive systems design, representations such as screen sketches and simple early prototypes blend into each other. </a:t>
            </a:r>
          </a:p>
          <a:p>
            <a:pPr marL="365125" indent="-365125"/>
            <a:r>
              <a:rPr lang="it-IT" sz="1800" b="0" i="0" u="none" strike="noStrike" baseline="0" dirty="0">
                <a:latin typeface="Arial" panose="020B0604020202020204" pitchFamily="34" charset="0"/>
              </a:rPr>
              <a:t>But the main distinguishing characteristic of a prototype is that it is interactive. </a:t>
            </a:r>
          </a:p>
          <a:p>
            <a:pPr marL="365125" indent="-365125"/>
            <a:r>
              <a:rPr lang="it-IT" sz="1800" b="0" i="0" u="none" strike="noStrike" baseline="0" dirty="0">
                <a:latin typeface="Arial" panose="020B0604020202020204" pitchFamily="34" charset="0"/>
              </a:rPr>
              <a:t>Something happens when a person ‘presses’ a ‘button’ – even if the button is drawn on paper and the action consists of a menu on a Post-it Note being added by the designer. </a:t>
            </a:r>
          </a:p>
          <a:p>
            <a:pPr marL="365125" indent="-365125"/>
            <a:r>
              <a:rPr lang="it-IT" sz="1800" b="0" i="0" u="none" strike="noStrike" baseline="0" dirty="0">
                <a:latin typeface="Arial" panose="020B0604020202020204" pitchFamily="34" charset="0"/>
              </a:rPr>
              <a:t>The appropriateness of a prototype will depend on a number of factors such as whom the prototype is aimed at, the stage of the design process and what features the designer is looking to explore.</a:t>
            </a:r>
          </a:p>
        </p:txBody>
      </p:sp>
    </p:spTree>
    <p:extLst>
      <p:ext uri="{BB962C8B-B14F-4D97-AF65-F5344CB8AC3E}">
        <p14:creationId xmlns:p14="http://schemas.microsoft.com/office/powerpoint/2010/main" val="385032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6223"/>
            <a:ext cx="7886700" cy="496490"/>
          </a:xfrm>
        </p:spPr>
        <p:txBody>
          <a:bodyPr/>
          <a:lstStyle/>
          <a:p>
            <a:r>
              <a:rPr lang="it-IT" sz="3600" b="1" kern="1400" dirty="0">
                <a:latin typeface="Arial" panose="020B0604020202020204" pitchFamily="34" charset="0"/>
              </a:rPr>
              <a:t>Prototyping (2 of 2)</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6215" y="1429447"/>
            <a:ext cx="7886700" cy="4676377"/>
          </a:xfrm>
        </p:spPr>
        <p:txBody>
          <a:bodyPr>
            <a:noAutofit/>
          </a:bodyPr>
          <a:lstStyle/>
          <a:p>
            <a:pPr marL="358775" indent="-358775"/>
            <a:r>
              <a:rPr lang="it-IT" sz="2000" b="0" i="0" u="none" strike="noStrike" baseline="0" dirty="0">
                <a:latin typeface="Arial" panose="020B0604020202020204" pitchFamily="34" charset="0"/>
              </a:rPr>
              <a:t>For the design team, representations like navigation maps and flow charts might be meaningful, but for clients and ordinary people, some form of prototype is crucial for capturing the outcomes of the envisioning techniques we have discussed so far. </a:t>
            </a:r>
          </a:p>
          <a:p>
            <a:pPr marL="358775" indent="-358775"/>
            <a:r>
              <a:rPr lang="it-IT" sz="2000" b="0" i="0" u="none" strike="noStrike" baseline="0" dirty="0">
                <a:latin typeface="Arial" panose="020B0604020202020204" pitchFamily="34" charset="0"/>
              </a:rPr>
              <a:t>The prototype might seek to highlight just the interface or some crucial aspect of the functionality. </a:t>
            </a:r>
          </a:p>
          <a:p>
            <a:pPr marL="358775" indent="-358775"/>
            <a:r>
              <a:rPr lang="it-IT" sz="2000" b="0" i="0" u="none" strike="noStrike" baseline="0" dirty="0">
                <a:latin typeface="Arial" panose="020B0604020202020204" pitchFamily="34" charset="0"/>
              </a:rPr>
              <a:t>Prototypes are first and foremost way of involving people and clients in evaluating your design ideas. </a:t>
            </a:r>
          </a:p>
          <a:p>
            <a:pPr marL="358775" indent="-358775"/>
            <a:r>
              <a:rPr lang="it-IT" sz="2000" b="0" i="0" u="none" strike="noStrike" baseline="0" dirty="0">
                <a:latin typeface="Arial" panose="020B0604020202020204" pitchFamily="34" charset="0"/>
              </a:rPr>
              <a:t>There are two main kinds of prototyping – low-fidelity (lo-fi) and high-fidelity (hi-fi). </a:t>
            </a:r>
          </a:p>
          <a:p>
            <a:pPr marL="358775" indent="-358775"/>
            <a:r>
              <a:rPr lang="it-IT" sz="2000" b="0" i="0" u="none" strike="noStrike" baseline="0" dirty="0">
                <a:latin typeface="Arial" panose="020B0604020202020204" pitchFamily="34" charset="0"/>
              </a:rPr>
              <a:t>We also include a section on video prototypes, a medium that is becoming increasingly useful and common in UX design.</a:t>
            </a:r>
          </a:p>
        </p:txBody>
      </p:sp>
    </p:spTree>
    <p:extLst>
      <p:ext uri="{BB962C8B-B14F-4D97-AF65-F5344CB8AC3E}">
        <p14:creationId xmlns:p14="http://schemas.microsoft.com/office/powerpoint/2010/main" val="866679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44798"/>
            <a:ext cx="7886700" cy="439340"/>
          </a:xfrm>
        </p:spPr>
        <p:txBody>
          <a:bodyPr/>
          <a:lstStyle/>
          <a:p>
            <a:r>
              <a:rPr lang="it-IT" sz="3600" b="1" i="0" u="none" strike="noStrike" kern="1400" baseline="0" dirty="0">
                <a:latin typeface="Arial" panose="020B0604020202020204" pitchFamily="34" charset="0"/>
              </a:rPr>
              <a:t>Hi-fi prototypes (1 of 2)</a:t>
            </a:r>
          </a:p>
        </p:txBody>
      </p:sp>
      <p:sp>
        <p:nvSpPr>
          <p:cNvPr id="3" name="Text Placeholder 2"/>
          <p:cNvSpPr>
            <a:spLocks noGrp="1"/>
          </p:cNvSpPr>
          <p:nvPr>
            <p:ph type="body" idx="4294967295"/>
          </p:nvPr>
        </p:nvSpPr>
        <p:spPr>
          <a:xfrm>
            <a:off x="668220" y="1425575"/>
            <a:ext cx="7886700" cy="4978002"/>
          </a:xfrm>
        </p:spPr>
        <p:txBody>
          <a:bodyPr>
            <a:noAutofit/>
          </a:bodyPr>
          <a:lstStyle/>
          <a:p>
            <a:pPr marL="381000" indent="-381000">
              <a:tabLst>
                <a:tab pos="358775" algn="l"/>
              </a:tabLst>
            </a:pPr>
            <a:r>
              <a:rPr lang="it-IT" sz="1800" b="0" i="0" u="none" strike="noStrike" baseline="0" dirty="0">
                <a:latin typeface="Arial" panose="020B0604020202020204" pitchFamily="34" charset="0"/>
              </a:rPr>
              <a:t>Hi-fi prototypes are similar in look and feel, if not necessarily in functionality, to the anticipated final product. </a:t>
            </a:r>
          </a:p>
          <a:p>
            <a:pPr marL="381000" indent="-381000">
              <a:tabLst>
                <a:tab pos="358775" algn="l"/>
              </a:tabLst>
            </a:pPr>
            <a:r>
              <a:rPr lang="it-IT" sz="1800" b="0" i="0" u="none" strike="noStrike" baseline="0" dirty="0">
                <a:latin typeface="Arial" panose="020B0604020202020204" pitchFamily="34" charset="0"/>
              </a:rPr>
              <a:t>They are produced in software, whether in the development environment which will be used for implementation or in packages that will allow interactive effects to be mocked up easily. </a:t>
            </a:r>
          </a:p>
          <a:p>
            <a:pPr marL="381000" indent="-381000">
              <a:tabLst>
                <a:tab pos="358775" algn="l"/>
              </a:tabLst>
            </a:pPr>
            <a:r>
              <a:rPr lang="it-IT" sz="1800" b="0" i="0" u="none" strike="noStrike" baseline="0" dirty="0">
                <a:latin typeface="Arial" panose="020B0604020202020204" pitchFamily="34" charset="0"/>
              </a:rPr>
              <a:t>Hi-fi prototyping has the following features:</a:t>
            </a:r>
          </a:p>
          <a:p>
            <a:pPr marL="822325" lvl="1" indent="-457200">
              <a:buFont typeface="Arial" panose="020B0604020202020204" pitchFamily="34" charset="0"/>
              <a:buChar char="‒"/>
              <a:tabLst>
                <a:tab pos="815975" algn="l"/>
              </a:tabLst>
            </a:pPr>
            <a:r>
              <a:rPr lang="it-IT" sz="1600" b="0" i="0" u="none" strike="noStrike" baseline="0" dirty="0">
                <a:latin typeface="Arial" panose="020B0604020202020204" pitchFamily="34" charset="0"/>
              </a:rPr>
              <a:t>It is useful for detailed evaluation of the main design elements (content, visuals, interactivity, functionality and media) – for example, hi-fi prototypes can be used in usability studies to establish whether people can learn to use the system within a specified amount of time.</a:t>
            </a:r>
          </a:p>
          <a:p>
            <a:pPr marL="822325" lvl="1" indent="-457200">
              <a:buFont typeface="Arial" panose="020B0604020202020204" pitchFamily="34" charset="0"/>
              <a:buChar char="‒"/>
              <a:tabLst>
                <a:tab pos="815975" algn="l"/>
              </a:tabLst>
            </a:pPr>
            <a:r>
              <a:rPr lang="it-IT" sz="1600" b="0" i="0" u="none" strike="noStrike" baseline="0" dirty="0">
                <a:latin typeface="Arial" panose="020B0604020202020204" pitchFamily="34" charset="0"/>
              </a:rPr>
              <a:t>It often constitutes a crucial stage in client acceptance – as a kind of final design document which the client must agree before the final implementation.</a:t>
            </a:r>
          </a:p>
          <a:p>
            <a:pPr marL="822325" lvl="1" indent="-457200">
              <a:buFont typeface="Arial" panose="020B0604020202020204" pitchFamily="34" charset="0"/>
              <a:buChar char="‒"/>
              <a:tabLst>
                <a:tab pos="815975" algn="l"/>
              </a:tabLst>
            </a:pPr>
            <a:r>
              <a:rPr lang="it-IT" sz="1600" b="0" i="0" u="none" strike="noStrike" baseline="0" dirty="0">
                <a:latin typeface="Arial" panose="020B0604020202020204" pitchFamily="34" charset="0"/>
              </a:rPr>
              <a:t>It is generally developed fairly well into the project when ideas are beginning to firm up, unless there is some crucial issue that needs to be resolved before any other work can proceed.</a:t>
            </a:r>
          </a:p>
        </p:txBody>
      </p:sp>
    </p:spTree>
    <p:extLst>
      <p:ext uri="{BB962C8B-B14F-4D97-AF65-F5344CB8AC3E}">
        <p14:creationId xmlns:p14="http://schemas.microsoft.com/office/powerpoint/2010/main" val="2050901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660"/>
            <a:ext cx="7886700" cy="686990"/>
          </a:xfrm>
        </p:spPr>
        <p:txBody>
          <a:bodyPr/>
          <a:lstStyle/>
          <a:p>
            <a:r>
              <a:rPr lang="it-IT" sz="3600" b="1" kern="1400" dirty="0">
                <a:latin typeface="Arial" panose="020B0604020202020204" pitchFamily="34" charset="0"/>
              </a:rPr>
              <a:t>Hi-fi prototypes (2 of 2)</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8120" y="1431290"/>
            <a:ext cx="7886700" cy="4337050"/>
          </a:xfrm>
        </p:spPr>
        <p:txBody>
          <a:bodyPr>
            <a:noAutofit/>
          </a:bodyPr>
          <a:lstStyle/>
          <a:p>
            <a:pPr marL="358775" indent="-358775"/>
            <a:r>
              <a:rPr lang="it-IT" sz="1600" b="0" i="0" u="none" strike="noStrike" baseline="0" dirty="0">
                <a:latin typeface="Arial" panose="020B0604020202020204" pitchFamily="34" charset="0"/>
              </a:rPr>
              <a:t>A problem with developing hi-fi prototypes is that people believe them! </a:t>
            </a:r>
          </a:p>
          <a:p>
            <a:pPr marL="358775" indent="-358775"/>
            <a:r>
              <a:rPr lang="it-IT" sz="1600" b="0" i="0" u="none" strike="noStrike" baseline="0" dirty="0">
                <a:latin typeface="Arial" panose="020B0604020202020204" pitchFamily="34" charset="0"/>
              </a:rPr>
              <a:t>This is dangerous if the designer has not checked details and thought through ideas clearly beforehand. </a:t>
            </a:r>
          </a:p>
          <a:p>
            <a:pPr marL="358775" indent="-358775"/>
            <a:r>
              <a:rPr lang="it-IT" sz="1600" b="0" i="0" u="none" strike="noStrike" baseline="0" dirty="0">
                <a:latin typeface="Arial" panose="020B0604020202020204" pitchFamily="34" charset="0"/>
              </a:rPr>
              <a:t>A simple error – perhaps in the name of a customer, or of a product – can completely ruin a prototype because clients or employees will get confused. If everything else seems real, why aren’t the customers our real customers? </a:t>
            </a:r>
          </a:p>
          <a:p>
            <a:pPr marL="358775" indent="-358775"/>
            <a:r>
              <a:rPr lang="it-IT" sz="1600" b="0" i="0" u="none" strike="noStrike" baseline="0" dirty="0">
                <a:latin typeface="Arial" panose="020B0604020202020204" pitchFamily="34" charset="0"/>
              </a:rPr>
              <a:t>It is no good saying ‘we were going to fix that’ or ‘that is just a place holder’. For hi-fi prototyping, accurate detail is vital. </a:t>
            </a:r>
          </a:p>
          <a:p>
            <a:pPr marL="358775" indent="-358775"/>
            <a:r>
              <a:rPr lang="it-IT" sz="1600" b="0" i="0" u="none" strike="noStrike" baseline="0" dirty="0">
                <a:latin typeface="Arial" panose="020B0604020202020204" pitchFamily="34" charset="0"/>
              </a:rPr>
              <a:t>Another problem with hi-fi prototyping is that it suggests that such a system can be implemented. </a:t>
            </a:r>
          </a:p>
          <a:p>
            <a:pPr marL="358775" indent="-358775"/>
            <a:r>
              <a:rPr lang="it-IT" sz="1600" b="0" i="0" u="none" strike="noStrike" baseline="0" dirty="0">
                <a:latin typeface="Arial" panose="020B0604020202020204" pitchFamily="34" charset="0"/>
              </a:rPr>
              <a:t>We have found it impossible to implement in Java some effects that were prototyped using specialist prototyping software, for example. </a:t>
            </a:r>
          </a:p>
          <a:p>
            <a:pPr marL="358775" indent="-358775"/>
            <a:r>
              <a:rPr lang="it-IT" sz="1600" b="0" i="0" u="none" strike="noStrike" baseline="0" dirty="0">
                <a:latin typeface="Arial" panose="020B0604020202020204" pitchFamily="34" charset="0"/>
              </a:rPr>
              <a:t>Inevitably, a degree of effort and time is consumed in producing the prototype. If this is in the eventual development environment, developers can be understandably reluctant to discard work on features rejected in exploring the prototype.</a:t>
            </a:r>
          </a:p>
        </p:txBody>
      </p:sp>
    </p:spTree>
    <p:extLst>
      <p:ext uri="{BB962C8B-B14F-4D97-AF65-F5344CB8AC3E}">
        <p14:creationId xmlns:p14="http://schemas.microsoft.com/office/powerpoint/2010/main" val="237206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4157"/>
            <a:ext cx="7886700" cy="749582"/>
          </a:xfrm>
        </p:spPr>
        <p:txBody>
          <a:bodyPr/>
          <a:lstStyle/>
          <a:p>
            <a:r>
              <a:rPr lang="it-IT" sz="3600" b="1" i="0" u="none" strike="noStrike" kern="1400" baseline="0" dirty="0">
                <a:latin typeface="Arial" panose="020B0604020202020204" pitchFamily="34" charset="0"/>
              </a:rPr>
              <a:t>Lo-fi prototypes (1 of 2)</a:t>
            </a:r>
          </a:p>
        </p:txBody>
      </p:sp>
      <p:sp>
        <p:nvSpPr>
          <p:cNvPr id="3" name="Text Placeholder 2"/>
          <p:cNvSpPr>
            <a:spLocks noGrp="1"/>
          </p:cNvSpPr>
          <p:nvPr>
            <p:ph type="body" idx="4294967295"/>
          </p:nvPr>
        </p:nvSpPr>
        <p:spPr>
          <a:xfrm>
            <a:off x="648970" y="1399154"/>
            <a:ext cx="7886700" cy="4304959"/>
          </a:xfrm>
        </p:spPr>
        <p:txBody>
          <a:bodyPr/>
          <a:lstStyle/>
          <a:p>
            <a:pPr marL="373063" indent="-373063"/>
            <a:r>
              <a:rPr lang="it-IT" b="0" i="0" u="none" strike="noStrike" baseline="0" dirty="0">
                <a:latin typeface="Arial" panose="020B0604020202020204" pitchFamily="34" charset="0"/>
              </a:rPr>
              <a:t>Lo-fi prototypes, – often termed paper prototypes since that is what they are usually made from – on the other hand, have the following features:</a:t>
            </a:r>
          </a:p>
          <a:p>
            <a:pPr marL="800100" lvl="1" indent="-427038">
              <a:buFont typeface="Arial" panose="020B0604020202020204" pitchFamily="34" charset="0"/>
              <a:buChar char="‒"/>
            </a:pPr>
            <a:r>
              <a:rPr lang="it-IT" sz="2000" b="0" i="0" u="none" strike="noStrike" baseline="0" dirty="0">
                <a:latin typeface="Arial" panose="020B0604020202020204" pitchFamily="34" charset="0"/>
              </a:rPr>
              <a:t>They are more focused on the broad underlying design ideas – such as content, form and structure, the ‘tone’ of the design, key functionality requirements and navigational structure.</a:t>
            </a:r>
          </a:p>
          <a:p>
            <a:pPr marL="800100" lvl="1" indent="-427038">
              <a:buFont typeface="Arial" panose="020B0604020202020204" pitchFamily="34" charset="0"/>
              <a:buChar char="‒"/>
            </a:pPr>
            <a:r>
              <a:rPr lang="it-IT" sz="2000" b="0" i="0" u="none" strike="noStrike" baseline="0" dirty="0">
                <a:latin typeface="Arial" panose="020B0604020202020204" pitchFamily="34" charset="0"/>
              </a:rPr>
              <a:t>They are designed to be produced quickly and thrown away as quickly.</a:t>
            </a:r>
          </a:p>
          <a:p>
            <a:pPr marL="800100" lvl="1" indent="-427038">
              <a:buFont typeface="Arial" panose="020B0604020202020204" pitchFamily="34" charset="0"/>
              <a:buChar char="‒"/>
            </a:pPr>
            <a:r>
              <a:rPr lang="it-IT" sz="2000" b="0" i="0" u="none" strike="noStrike" baseline="0" dirty="0">
                <a:latin typeface="Arial" panose="020B0604020202020204" pitchFamily="34" charset="0"/>
              </a:rPr>
              <a:t>They capture very early design thinking and should aid, not hinder, the process of generating and evaluating many possible design solutions.</a:t>
            </a:r>
          </a:p>
        </p:txBody>
      </p:sp>
    </p:spTree>
    <p:extLst>
      <p:ext uri="{BB962C8B-B14F-4D97-AF65-F5344CB8AC3E}">
        <p14:creationId xmlns:p14="http://schemas.microsoft.com/office/powerpoint/2010/main" val="1003660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3135"/>
            <a:ext cx="7886700" cy="706040"/>
          </a:xfrm>
        </p:spPr>
        <p:txBody>
          <a:bodyPr/>
          <a:lstStyle/>
          <a:p>
            <a:r>
              <a:rPr lang="en-US" sz="3600" b="1" i="0" u="none" strike="noStrike" kern="1400" baseline="0" dirty="0">
                <a:latin typeface="Arial" panose="020B0604020202020204" pitchFamily="34" charset="0"/>
              </a:rPr>
              <a:t>Finding suitable representations</a:t>
            </a:r>
          </a:p>
        </p:txBody>
      </p:sp>
      <p:sp>
        <p:nvSpPr>
          <p:cNvPr id="3" name="Text Placeholder 2"/>
          <p:cNvSpPr>
            <a:spLocks noGrp="1"/>
          </p:cNvSpPr>
          <p:nvPr>
            <p:ph type="body" idx="4294967295"/>
          </p:nvPr>
        </p:nvSpPr>
        <p:spPr>
          <a:xfrm>
            <a:off x="648970" y="1416049"/>
            <a:ext cx="7886700" cy="4460875"/>
          </a:xfrm>
        </p:spPr>
        <p:txBody>
          <a:bodyPr/>
          <a:lstStyle/>
          <a:p>
            <a:pPr marL="365125" indent="-365125"/>
            <a:r>
              <a:rPr lang="en-US" b="0" i="0" u="none" strike="noStrike" baseline="0" dirty="0">
                <a:latin typeface="Arial" panose="020B0604020202020204" pitchFamily="34" charset="0"/>
              </a:rPr>
              <a:t>Envisionment is fundamental to effective human-centred design, to enable designers to see things from other people’s perspectives and to explore design concepts and ideas with others. </a:t>
            </a:r>
          </a:p>
          <a:p>
            <a:pPr marL="365125" indent="-365125"/>
            <a:r>
              <a:rPr lang="en-US" b="0" i="0" u="none" strike="noStrike" baseline="0" dirty="0">
                <a:latin typeface="Arial" panose="020B0604020202020204" pitchFamily="34" charset="0"/>
              </a:rPr>
              <a:t>Different representations of design ideas are useful at different stages for different people. </a:t>
            </a:r>
          </a:p>
          <a:p>
            <a:pPr marL="365125" indent="-365125"/>
            <a:r>
              <a:rPr lang="en-US" b="0" i="0" u="none" strike="noStrike" baseline="0" dirty="0">
                <a:latin typeface="Arial" panose="020B0604020202020204" pitchFamily="34" charset="0"/>
              </a:rPr>
              <a:t>They help with generation, communication and evaluation of ideas. </a:t>
            </a:r>
          </a:p>
          <a:p>
            <a:pPr marL="365125" indent="-365125"/>
            <a:r>
              <a:rPr lang="en-US" b="0" i="0" u="none" strike="noStrike" baseline="0" dirty="0">
                <a:latin typeface="Arial" panose="020B0604020202020204" pitchFamily="34" charset="0"/>
              </a:rPr>
              <a:t>A sketch ‘on the back of an envelope’ might be useful for generating an idea and expressing it to a colleague – but it is not so good for giving to a client.</a:t>
            </a:r>
          </a:p>
        </p:txBody>
      </p:sp>
    </p:spTree>
    <p:extLst>
      <p:ext uri="{BB962C8B-B14F-4D97-AF65-F5344CB8AC3E}">
        <p14:creationId xmlns:p14="http://schemas.microsoft.com/office/powerpoint/2010/main" val="1795019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760"/>
            <a:ext cx="7886700" cy="706040"/>
          </a:xfrm>
        </p:spPr>
        <p:txBody>
          <a:bodyPr/>
          <a:lstStyle/>
          <a:p>
            <a:r>
              <a:rPr lang="it-IT" sz="3600" b="1" kern="1400" dirty="0">
                <a:latin typeface="Arial" panose="020B0604020202020204" pitchFamily="34" charset="0"/>
              </a:rPr>
              <a:t>Lo-fi prototypes (2 of 2)</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3675" y="1448932"/>
            <a:ext cx="7886700" cy="4922991"/>
          </a:xfrm>
        </p:spPr>
        <p:txBody>
          <a:bodyPr>
            <a:noAutofit/>
          </a:bodyPr>
          <a:lstStyle/>
          <a:p>
            <a:pPr marL="358775" indent="-358775">
              <a:lnSpc>
                <a:spcPts val="1800"/>
              </a:lnSpc>
            </a:pPr>
            <a:r>
              <a:rPr lang="it-IT" sz="1600" b="0" i="0" u="none" strike="noStrike" baseline="0" dirty="0">
                <a:latin typeface="Arial" panose="020B0604020202020204" pitchFamily="34" charset="0"/>
              </a:rPr>
              <a:t>The products of some of the envisioning techniques discussed previously are kinds of lo-fi prototypes in some respects. </a:t>
            </a:r>
          </a:p>
          <a:p>
            <a:pPr marL="358775" indent="-358775">
              <a:lnSpc>
                <a:spcPts val="1800"/>
              </a:lnSpc>
            </a:pPr>
            <a:r>
              <a:rPr lang="it-IT" sz="1600" b="0" i="0" u="none" strike="noStrike" baseline="0" dirty="0">
                <a:latin typeface="Arial" panose="020B0604020202020204" pitchFamily="34" charset="0"/>
              </a:rPr>
              <a:t>However, the most usual form of this sort of prototype is a series of ‘screenshots’ that people can ‘walk through’ (for example, a button on screenshot 1 can be ‘clicked’ and this is followed by screenshot 6, etc.). </a:t>
            </a:r>
          </a:p>
          <a:p>
            <a:pPr marL="358775" indent="-358775">
              <a:lnSpc>
                <a:spcPts val="1800"/>
              </a:lnSpc>
            </a:pPr>
            <a:r>
              <a:rPr lang="it-IT" sz="1600" b="0" i="0" u="none" strike="noStrike" baseline="0" dirty="0">
                <a:latin typeface="Arial" panose="020B0604020202020204" pitchFamily="34" charset="0"/>
              </a:rPr>
              <a:t>Wireframes implemented with a suitable software package can constitute a lo-fi prototype. </a:t>
            </a:r>
          </a:p>
          <a:p>
            <a:pPr marL="358775" indent="-358775">
              <a:lnSpc>
                <a:spcPts val="1800"/>
              </a:lnSpc>
            </a:pPr>
            <a:r>
              <a:rPr lang="it-IT" sz="1600" b="0" i="0" u="none" strike="noStrike" baseline="0" dirty="0">
                <a:latin typeface="Arial" panose="020B0604020202020204" pitchFamily="34" charset="0"/>
              </a:rPr>
              <a:t>How the prototype is implemented is limited only by your imagination, by time and the materials readily to hand. </a:t>
            </a:r>
          </a:p>
          <a:p>
            <a:pPr marL="358775" indent="-358775">
              <a:lnSpc>
                <a:spcPts val="1800"/>
              </a:lnSpc>
            </a:pPr>
            <a:r>
              <a:rPr lang="it-IT" sz="1600" b="0" i="0" u="none" strike="noStrike" baseline="0" dirty="0">
                <a:latin typeface="Arial" panose="020B0604020202020204" pitchFamily="34" charset="0"/>
              </a:rPr>
              <a:t>Very flexible prototypes can be produced simply and quickly using screen-sized pieces of stiff paper and index cards or Post-its in different colours. </a:t>
            </a:r>
          </a:p>
          <a:p>
            <a:pPr marL="358775" indent="-358775">
              <a:lnSpc>
                <a:spcPts val="1800"/>
              </a:lnSpc>
            </a:pPr>
            <a:r>
              <a:rPr lang="it-IT" sz="1600" b="0" i="0" u="none" strike="noStrike" baseline="0" dirty="0">
                <a:latin typeface="Arial" panose="020B0604020202020204" pitchFamily="34" charset="0"/>
              </a:rPr>
              <a:t>Permanent features of each screen are drawn on the card; dynamic items such as dialogue boxes or menus use the cards or Post-its, cut to size as necessary. </a:t>
            </a:r>
          </a:p>
          <a:p>
            <a:pPr marL="358775" indent="-358775">
              <a:lnSpc>
                <a:spcPts val="1800"/>
              </a:lnSpc>
            </a:pPr>
            <a:r>
              <a:rPr lang="it-IT" sz="1600" b="0" i="0" u="none" strike="noStrike" baseline="0" dirty="0">
                <a:latin typeface="Arial" panose="020B0604020202020204" pitchFamily="34" charset="0"/>
              </a:rPr>
              <a:t>Overlays of acetates can simulate dynamic features or allow people to write comments using wipe-off pens. </a:t>
            </a:r>
          </a:p>
          <a:p>
            <a:pPr marL="358775" indent="-358775">
              <a:lnSpc>
                <a:spcPts val="1800"/>
              </a:lnSpc>
            </a:pPr>
            <a:r>
              <a:rPr lang="it-IT" sz="1600" b="0" i="0" u="none" strike="noStrike" baseline="0" dirty="0">
                <a:latin typeface="Arial" panose="020B0604020202020204" pitchFamily="34" charset="0"/>
              </a:rPr>
              <a:t>But it is really important not to spend too much time doing this – the whole point is the low investment in the prototype build. </a:t>
            </a:r>
          </a:p>
          <a:p>
            <a:pPr marL="358775" indent="-358775">
              <a:lnSpc>
                <a:spcPts val="1800"/>
              </a:lnSpc>
            </a:pPr>
            <a:r>
              <a:rPr lang="it-IT" sz="1600" b="0" i="0" u="none" strike="noStrike" baseline="0" dirty="0">
                <a:latin typeface="Arial" panose="020B0604020202020204" pitchFamily="34" charset="0"/>
              </a:rPr>
              <a:t>If you are spending a good deal of time trying to replicate design details on paper, you should probably be using a hi-fi software prototype instead.</a:t>
            </a:r>
          </a:p>
        </p:txBody>
      </p:sp>
    </p:spTree>
    <p:extLst>
      <p:ext uri="{BB962C8B-B14F-4D97-AF65-F5344CB8AC3E}">
        <p14:creationId xmlns:p14="http://schemas.microsoft.com/office/powerpoint/2010/main" val="39556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6990"/>
            <a:ext cx="7886700" cy="706040"/>
          </a:xfrm>
        </p:spPr>
        <p:txBody>
          <a:bodyPr/>
          <a:lstStyle/>
          <a:p>
            <a:r>
              <a:rPr lang="it-IT" sz="3600" i="0" u="none" strike="noStrike" kern="1400" baseline="0" dirty="0">
                <a:latin typeface="Arial" panose="020B0604020202020204" pitchFamily="34" charset="0"/>
              </a:rPr>
              <a:t>Lo-fi prototypes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02" y="1595982"/>
            <a:ext cx="7249396" cy="3601660"/>
          </a:xfrm>
          <a:prstGeom prst="rect">
            <a:avLst/>
          </a:prstGeom>
        </p:spPr>
      </p:pic>
      <p:sp>
        <p:nvSpPr>
          <p:cNvPr id="5" name="TextBox 4">
            <a:extLst>
              <a:ext uri="{FF2B5EF4-FFF2-40B4-BE49-F238E27FC236}">
                <a16:creationId xmlns:a16="http://schemas.microsoft.com/office/drawing/2014/main" id="{D7C1F1A1-D18E-45D7-972B-E59452505BE7}"/>
              </a:ext>
            </a:extLst>
          </p:cNvPr>
          <p:cNvSpPr txBox="1"/>
          <p:nvPr/>
        </p:nvSpPr>
        <p:spPr>
          <a:xfrm>
            <a:off x="1027213" y="6052809"/>
            <a:ext cx="1212850" cy="215900"/>
          </a:xfrm>
          <a:prstGeom prst="rect">
            <a:avLst/>
          </a:prstGeom>
          <a:noFill/>
        </p:spPr>
        <p:txBody>
          <a:bodyPr wrap="none">
            <a:spAutoFit/>
          </a:bodyPr>
          <a:lstStyle/>
          <a:p>
            <a:pPr>
              <a:defRPr/>
            </a:pPr>
            <a:r>
              <a:rPr lang="en-IN" sz="800" i="1" dirty="0">
                <a:latin typeface="+mj-lt"/>
              </a:rPr>
              <a:t>Source</a:t>
            </a:r>
            <a:r>
              <a:rPr lang="en-IN" sz="800" dirty="0">
                <a:latin typeface="+mj-lt"/>
              </a:rPr>
              <a:t>: David </a:t>
            </a:r>
            <a:r>
              <a:rPr lang="en-IN" sz="800" dirty="0" err="1">
                <a:latin typeface="+mj-lt"/>
              </a:rPr>
              <a:t>Benyon</a:t>
            </a:r>
            <a:endParaRPr lang="en-IN" sz="800" dirty="0">
              <a:latin typeface="+mj-lt"/>
            </a:endParaRPr>
          </a:p>
        </p:txBody>
      </p:sp>
    </p:spTree>
    <p:extLst>
      <p:ext uri="{BB962C8B-B14F-4D97-AF65-F5344CB8AC3E}">
        <p14:creationId xmlns:p14="http://schemas.microsoft.com/office/powerpoint/2010/main" val="1248152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3610"/>
            <a:ext cx="7886700" cy="744140"/>
          </a:xfrm>
        </p:spPr>
        <p:txBody>
          <a:bodyPr/>
          <a:lstStyle/>
          <a:p>
            <a:r>
              <a:rPr lang="it-IT" sz="3600" b="1" i="0" u="none" strike="noStrike" kern="1400" baseline="0" dirty="0">
                <a:latin typeface="Arial" panose="020B0604020202020204" pitchFamily="34" charset="0"/>
              </a:rPr>
              <a:t>Paper prototypes</a:t>
            </a:r>
          </a:p>
        </p:txBody>
      </p:sp>
      <p:sp>
        <p:nvSpPr>
          <p:cNvPr id="3" name="Text Placeholder 2"/>
          <p:cNvSpPr>
            <a:spLocks noGrp="1"/>
          </p:cNvSpPr>
          <p:nvPr>
            <p:ph type="body" idx="4294967295"/>
          </p:nvPr>
        </p:nvSpPr>
        <p:spPr>
          <a:xfrm>
            <a:off x="659130" y="1415850"/>
            <a:ext cx="4567238" cy="4032250"/>
          </a:xfrm>
        </p:spPr>
        <p:txBody>
          <a:bodyPr>
            <a:noAutofit/>
          </a:bodyPr>
          <a:lstStyle/>
          <a:p>
            <a:pPr marL="358775" indent="-358775"/>
            <a:r>
              <a:rPr lang="it-IT" sz="2000" b="0" i="0" u="none" strike="noStrike" baseline="0" dirty="0" err="1">
                <a:latin typeface="Arial" panose="020B0604020202020204" pitchFamily="34" charset="0"/>
              </a:rPr>
              <a:t>Paper</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prototypes</a:t>
            </a:r>
            <a:r>
              <a:rPr lang="it-IT" sz="2000" b="0" i="0" u="none" strike="noStrike" baseline="0" dirty="0">
                <a:latin typeface="Arial" panose="020B0604020202020204" pitchFamily="34" charset="0"/>
              </a:rPr>
              <a:t> are </a:t>
            </a:r>
            <a:r>
              <a:rPr lang="it-IT" sz="2000" b="0" i="0" u="none" strike="noStrike" baseline="0" dirty="0" err="1">
                <a:latin typeface="Arial" panose="020B0604020202020204" pitchFamily="34" charset="0"/>
              </a:rPr>
              <a:t>widely</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used</a:t>
            </a:r>
            <a:r>
              <a:rPr lang="it-IT" sz="2000" b="0" i="0" u="none" strike="noStrike" baseline="0" dirty="0">
                <a:latin typeface="Arial" panose="020B0604020202020204" pitchFamily="34" charset="0"/>
              </a:rPr>
              <a:t> in </a:t>
            </a:r>
            <a:r>
              <a:rPr lang="it-IT" sz="2000" b="0" i="0" u="none" strike="noStrike" baseline="0" dirty="0" err="1">
                <a:latin typeface="Arial" panose="020B0604020202020204" pitchFamily="34" charset="0"/>
              </a:rPr>
              <a:t>practice</a:t>
            </a:r>
            <a:r>
              <a:rPr lang="it-IT" sz="2000" b="0" i="0" u="none" strike="noStrike" baseline="0" dirty="0">
                <a:latin typeface="Arial" panose="020B0604020202020204" pitchFamily="34" charset="0"/>
              </a:rPr>
              <a:t>. </a:t>
            </a:r>
          </a:p>
          <a:p>
            <a:pPr marL="358775" indent="-358775"/>
            <a:r>
              <a:rPr lang="it-IT" sz="2000" b="0" i="0" u="none" strike="noStrike" baseline="0" dirty="0">
                <a:latin typeface="Arial" panose="020B0604020202020204" pitchFamily="34" charset="0"/>
              </a:rPr>
              <a:t>A </a:t>
            </a:r>
            <a:r>
              <a:rPr lang="it-IT" sz="2000" b="0" i="0" u="none" strike="noStrike" baseline="0" dirty="0" err="1">
                <a:latin typeface="Arial" panose="020B0604020202020204" pitchFamily="34" charset="0"/>
              </a:rPr>
              <a:t>survey</a:t>
            </a:r>
            <a:r>
              <a:rPr lang="it-IT" sz="2000" b="0" i="0" u="none" strike="noStrike" baseline="0" dirty="0">
                <a:latin typeface="Arial" panose="020B0604020202020204" pitchFamily="34" charset="0"/>
              </a:rPr>
              <a:t> of 172 </a:t>
            </a:r>
            <a:r>
              <a:rPr lang="it-IT" sz="2000" b="0" i="0" u="none" strike="noStrike" baseline="0" dirty="0" err="1">
                <a:latin typeface="Arial" panose="020B0604020202020204" pitchFamily="34" charset="0"/>
              </a:rPr>
              <a:t>usability</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professionals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conducted</a:t>
            </a:r>
            <a:r>
              <a:rPr lang="it-IT" sz="2000" b="0" i="0" u="none" strike="noStrike" baseline="0" dirty="0">
                <a:latin typeface="Arial" panose="020B0604020202020204" pitchFamily="34" charset="0"/>
              </a:rPr>
              <a:t> in 2002 </a:t>
            </a:r>
            <a:r>
              <a:rPr lang="it-IT" sz="2000" b="0" i="0" u="none" strike="noStrike" baseline="0" dirty="0" err="1">
                <a:latin typeface="Arial" panose="020B0604020202020204" pitchFamily="34" charset="0"/>
              </a:rPr>
              <a:t>asked</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how</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important</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they</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considered</a:t>
            </a:r>
            <a:r>
              <a:rPr lang="it-IT" sz="2000" b="0" i="0" u="none" strike="noStrike" baseline="0" dirty="0">
                <a:latin typeface="Arial" panose="020B0604020202020204" pitchFamily="34" charset="0"/>
              </a:rPr>
              <a:t> the </a:t>
            </a:r>
            <a:r>
              <a:rPr lang="it-IT" sz="2000" b="0" i="0" u="none" strike="noStrike" baseline="0" dirty="0" err="1">
                <a:latin typeface="Arial" panose="020B0604020202020204" pitchFamily="34" charset="0"/>
              </a:rPr>
              <a:t>technique</a:t>
            </a:r>
            <a:r>
              <a:rPr lang="it-IT" sz="2000" b="0" i="0" u="none" strike="noStrike" baseline="0" dirty="0">
                <a:latin typeface="Arial" panose="020B0604020202020204" pitchFamily="34" charset="0"/>
              </a:rPr>
              <a:t> to be in </a:t>
            </a:r>
            <a:r>
              <a:rPr lang="it-IT" sz="2000" b="0" i="0" u="none" strike="noStrike" baseline="0" dirty="0" err="1">
                <a:latin typeface="Arial" panose="020B0604020202020204" pitchFamily="34" charset="0"/>
              </a:rPr>
              <a:t>their</a:t>
            </a:r>
            <a:r>
              <a:rPr lang="it-IT" sz="2000" b="0" i="0" u="none" strike="noStrike" baseline="0" dirty="0">
                <a:latin typeface="Arial" panose="020B0604020202020204" pitchFamily="34" charset="0"/>
              </a:rPr>
              <a:t> work (</a:t>
            </a:r>
            <a:r>
              <a:rPr lang="it-IT" sz="2000" b="0" i="0" u="none" strike="noStrike" baseline="0" dirty="0" err="1">
                <a:latin typeface="Arial" panose="020B0604020202020204" pitchFamily="34" charset="0"/>
              </a:rPr>
              <a:t>Snyder</a:t>
            </a:r>
            <a:r>
              <a:rPr lang="it-IT" sz="2000" b="0" i="0" u="none" strike="noStrike" baseline="0" dirty="0">
                <a:latin typeface="Arial" panose="020B0604020202020204" pitchFamily="34" charset="0"/>
              </a:rPr>
              <a:t>, 2003). </a:t>
            </a:r>
          </a:p>
          <a:p>
            <a:pPr marL="358775" indent="-358775"/>
            <a:r>
              <a:rPr lang="it-IT" sz="2000" b="0" i="0" u="none" strike="noStrike" baseline="0" dirty="0">
                <a:latin typeface="Arial" panose="020B0604020202020204" pitchFamily="34" charset="0"/>
              </a:rPr>
              <a:t>The </a:t>
            </a:r>
            <a:r>
              <a:rPr lang="it-IT" sz="2000" b="0" i="0" u="none" strike="noStrike" baseline="0" dirty="0" err="1">
                <a:latin typeface="Arial" panose="020B0604020202020204" pitchFamily="34" charset="0"/>
              </a:rPr>
              <a:t>responses</a:t>
            </a:r>
            <a:r>
              <a:rPr lang="it-IT" sz="2000" b="0" i="0" u="none" strike="noStrike" baseline="0" dirty="0">
                <a:latin typeface="Arial" panose="020B0604020202020204" pitchFamily="34" charset="0"/>
              </a:rPr>
              <a:t> are </a:t>
            </a:r>
            <a:r>
              <a:rPr lang="it-IT" sz="2000" b="0" i="0" u="none" strike="noStrike" baseline="0" dirty="0" err="1">
                <a:latin typeface="Arial" panose="020B0604020202020204" pitchFamily="34" charset="0"/>
              </a:rPr>
              <a:t>shown</a:t>
            </a:r>
            <a:r>
              <a:rPr lang="it-IT" sz="2000" b="0" i="0" u="none" strike="noStrike" baseline="0" dirty="0">
                <a:latin typeface="Arial" panose="020B0604020202020204" pitchFamily="34" charset="0"/>
              </a:rPr>
              <a:t> in the chart </a:t>
            </a:r>
            <a:r>
              <a:rPr lang="it-IT" sz="2000" b="0" i="0" u="none" strike="noStrike" baseline="0" dirty="0" err="1">
                <a:latin typeface="Arial" panose="020B0604020202020204" pitchFamily="34" charset="0"/>
              </a:rPr>
              <a:t>below</a:t>
            </a:r>
            <a:r>
              <a:rPr lang="it-IT" sz="2000" b="0" i="0" u="none" strike="noStrike" baseline="0" dirty="0">
                <a:latin typeface="Arial" panose="020B0604020202020204" pitchFamily="34" charset="0"/>
              </a:rPr>
              <a:t> – a ‘</a:t>
            </a:r>
            <a:r>
              <a:rPr lang="it-IT" sz="2000" b="0" i="0" u="none" strike="noStrike" baseline="0" dirty="0" err="1">
                <a:latin typeface="Arial" panose="020B0604020202020204" pitchFamily="34" charset="0"/>
              </a:rPr>
              <a:t>useless</a:t>
            </a:r>
            <a:r>
              <a:rPr lang="it-IT" sz="2000" b="0" i="0" u="none" strike="noStrike" baseline="0" dirty="0">
                <a:latin typeface="Arial" panose="020B0604020202020204" pitchFamily="34" charset="0"/>
              </a:rPr>
              <a:t>’ option </a:t>
            </a:r>
            <a:r>
              <a:rPr lang="it-IT" sz="2000" b="0" i="0" u="none" strike="noStrike" baseline="0" dirty="0" err="1">
                <a:latin typeface="Arial" panose="020B0604020202020204" pitchFamily="34" charset="0"/>
              </a:rPr>
              <a:t>was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included</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but</a:t>
            </a:r>
            <a:r>
              <a:rPr lang="it-IT" sz="2000" b="0" i="0" u="none" strike="noStrike" baseline="0" dirty="0">
                <a:latin typeface="Arial" panose="020B0604020202020204" pitchFamily="34" charset="0"/>
              </a:rPr>
              <a:t> no </a:t>
            </a:r>
            <a:r>
              <a:rPr lang="it-IT" sz="2000" b="0" i="0" u="none" strike="noStrike" baseline="0" dirty="0" err="1">
                <a:latin typeface="Arial" panose="020B0604020202020204" pitchFamily="34" charset="0"/>
              </a:rPr>
              <a:t>one</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chose</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it</a:t>
            </a:r>
            <a:r>
              <a:rPr lang="it-IT" sz="2000" b="0" i="0" u="none" strike="noStrike" baseline="0" dirty="0">
                <a:latin typeface="Arial" panose="020B0604020202020204" pitchFamily="34" charset="0"/>
              </a:rPr>
              <a:t>. (The </a:t>
            </a:r>
            <a:r>
              <a:rPr lang="it-IT" sz="2000" b="0" i="0" u="none" strike="noStrike" baseline="0" dirty="0" err="1">
                <a:latin typeface="Arial" panose="020B0604020202020204" pitchFamily="34" charset="0"/>
              </a:rPr>
              <a:t>percentages</a:t>
            </a:r>
            <a:r>
              <a:rPr lang="it-IT" sz="2000" b="0" i="0" u="none" strike="noStrike" baseline="0" dirty="0">
                <a:latin typeface="Arial" panose="020B0604020202020204" pitchFamily="34" charset="0"/>
              </a:rPr>
              <a:t> do </a:t>
            </a:r>
            <a:r>
              <a:rPr lang="it-IT" sz="2000" b="0" i="0" u="none" strike="noStrike" baseline="0" dirty="0" err="1">
                <a:latin typeface="Arial" panose="020B0604020202020204" pitchFamily="34" charset="0"/>
              </a:rPr>
              <a:t>not</a:t>
            </a:r>
            <a:r>
              <a:rPr lang="it-IT" sz="2000" b="0" i="0" u="none" strike="noStrike" baseline="0" dirty="0">
                <a:latin typeface="Arial" panose="020B0604020202020204" pitchFamily="34" charset="0"/>
              </a:rPr>
              <a:t> sum to 100 per cent </a:t>
            </a:r>
            <a:r>
              <a:rPr lang="it-IT" sz="2000" b="0" i="0" u="none" strike="noStrike" baseline="0" dirty="0" err="1">
                <a:latin typeface="Arial" panose="020B0604020202020204" pitchFamily="34" charset="0"/>
              </a:rPr>
              <a:t>because</a:t>
            </a:r>
            <a:r>
              <a:rPr lang="it-IT" sz="2000" b="0" i="0" u="none" strike="noStrike" baseline="0" dirty="0">
                <a:latin typeface="Arial" panose="020B0604020202020204" pitchFamily="34" charset="0"/>
              </a:rPr>
              <a:t> of </a:t>
            </a:r>
            <a:r>
              <a:rPr lang="it-IT" sz="2000" b="0" i="0" u="none" strike="noStrike" baseline="0" dirty="0" err="1">
                <a:latin typeface="Arial" panose="020B0604020202020204" pitchFamily="34" charset="0"/>
              </a:rPr>
              <a:t>rounding</a:t>
            </a:r>
            <a:r>
              <a:rPr lang="it-IT" sz="2000" b="0" i="0" u="none" strike="noStrike" baseline="0" dirty="0">
                <a:latin typeface="Arial" panose="020B0604020202020204" pitchFamily="34" charset="0"/>
              </a:rPr>
              <a:t>.)</a:t>
            </a:r>
          </a:p>
        </p:txBody>
      </p:sp>
      <p:pic>
        <p:nvPicPr>
          <p:cNvPr id="4" name="Picture 3"/>
          <p:cNvPicPr>
            <a:picLocks noChangeAspect="1"/>
          </p:cNvPicPr>
          <p:nvPr/>
        </p:nvPicPr>
        <p:blipFill>
          <a:blip r:embed="rId2"/>
          <a:stretch>
            <a:fillRect/>
          </a:stretch>
        </p:blipFill>
        <p:spPr>
          <a:xfrm>
            <a:off x="5416062" y="2342417"/>
            <a:ext cx="3393542" cy="2339487"/>
          </a:xfrm>
          <a:prstGeom prst="rect">
            <a:avLst/>
          </a:prstGeom>
        </p:spPr>
      </p:pic>
    </p:spTree>
    <p:extLst>
      <p:ext uri="{BB962C8B-B14F-4D97-AF65-F5344CB8AC3E}">
        <p14:creationId xmlns:p14="http://schemas.microsoft.com/office/powerpoint/2010/main" val="1081963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175022"/>
            <a:ext cx="7886700" cy="994172"/>
          </a:xfrm>
        </p:spPr>
        <p:txBody>
          <a:bodyPr/>
          <a:lstStyle/>
          <a:p>
            <a:r>
              <a:rPr lang="it-IT" sz="3600" b="1" i="0" u="none" strike="noStrike" kern="1400" baseline="0" dirty="0">
                <a:latin typeface="Arial" panose="020B0604020202020204" pitchFamily="34" charset="0"/>
              </a:rPr>
              <a:t>Practical issues</a:t>
            </a:r>
          </a:p>
        </p:txBody>
      </p:sp>
      <p:sp>
        <p:nvSpPr>
          <p:cNvPr id="3" name="Text Placeholder 2"/>
          <p:cNvSpPr>
            <a:spLocks noGrp="1"/>
          </p:cNvSpPr>
          <p:nvPr>
            <p:ph type="body" idx="4294967295"/>
          </p:nvPr>
        </p:nvSpPr>
        <p:spPr>
          <a:xfrm>
            <a:off x="658595" y="1415849"/>
            <a:ext cx="7886700" cy="4956175"/>
          </a:xfrm>
        </p:spPr>
        <p:txBody>
          <a:bodyPr>
            <a:noAutofit/>
          </a:bodyPr>
          <a:lstStyle/>
          <a:p>
            <a:pPr marL="358775" indent="-358775"/>
            <a:r>
              <a:rPr lang="it-IT" sz="2000" b="0" i="0" u="none" strike="noStrike" baseline="0" dirty="0">
                <a:latin typeface="Arial" panose="020B0604020202020204" pitchFamily="34" charset="0"/>
              </a:rPr>
              <a:t>The main practical issues with designing paper prototypes are as follows:</a:t>
            </a:r>
          </a:p>
          <a:p>
            <a:pPr marL="808038" lvl="1" indent="-434975">
              <a:buFont typeface="Arial" panose="020B0604020202020204" pitchFamily="34" charset="0"/>
              <a:buChar char="‒"/>
            </a:pPr>
            <a:r>
              <a:rPr lang="it-IT" sz="1800" b="0" i="0" u="none" strike="noStrike" baseline="0" dirty="0">
                <a:latin typeface="Arial" panose="020B0604020202020204" pitchFamily="34" charset="0"/>
              </a:rPr>
              <a:t>Robustness. If a paper prototype is to be handled by lots of people, it needs to be tough enough to survive.</a:t>
            </a:r>
          </a:p>
          <a:p>
            <a:pPr marL="808038" lvl="1" indent="-434975">
              <a:buFont typeface="Arial" panose="020B0604020202020204" pitchFamily="34" charset="0"/>
              <a:buChar char="‒"/>
            </a:pPr>
            <a:r>
              <a:rPr lang="it-IT" sz="1800" b="0" i="0" u="none" strike="noStrike" baseline="0" dirty="0">
                <a:latin typeface="Arial" panose="020B0604020202020204" pitchFamily="34" charset="0"/>
              </a:rPr>
              <a:t>Scope. Focus on broad issues and key elements; if you are trying to tell too detailed a story, it can be hard for users to understand.</a:t>
            </a:r>
          </a:p>
          <a:p>
            <a:pPr marL="808038" lvl="1" indent="-434975">
              <a:buFont typeface="Arial" panose="020B0604020202020204" pitchFamily="34" charset="0"/>
              <a:buChar char="‒"/>
            </a:pPr>
            <a:r>
              <a:rPr lang="it-IT" sz="1800" b="0" i="0" u="none" strike="noStrike" baseline="0" dirty="0">
                <a:latin typeface="Arial" panose="020B0604020202020204" pitchFamily="34" charset="0"/>
              </a:rPr>
              <a:t>Instructions. There is a trade-off between adding enough detail for someone to be able to use the prototype without the designer helping and obscuring the design with too much detail. </a:t>
            </a:r>
          </a:p>
          <a:p>
            <a:pPr marL="808038" lvl="1" indent="-434975">
              <a:buFont typeface="Arial" panose="020B0604020202020204" pitchFamily="34" charset="0"/>
              <a:buChar char="‒"/>
            </a:pPr>
            <a:r>
              <a:rPr lang="it-IT" sz="1800" b="0" i="0" u="none" strike="noStrike" baseline="0" dirty="0">
                <a:latin typeface="Arial" panose="020B0604020202020204" pitchFamily="34" charset="0"/>
              </a:rPr>
              <a:t>Flexibility. Have parts of the paper prototype adjustable so that people viewing it can ‘redesign it’ on the fly, for example by using sticky notes to represent parts of the screen where the user can move elements around or add new items.</a:t>
            </a:r>
          </a:p>
        </p:txBody>
      </p:sp>
    </p:spTree>
    <p:extLst>
      <p:ext uri="{BB962C8B-B14F-4D97-AF65-F5344CB8AC3E}">
        <p14:creationId xmlns:p14="http://schemas.microsoft.com/office/powerpoint/2010/main" val="2071971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3035"/>
            <a:ext cx="7886700" cy="706040"/>
          </a:xfrm>
        </p:spPr>
        <p:txBody>
          <a:bodyPr/>
          <a:lstStyle/>
          <a:p>
            <a:r>
              <a:rPr lang="it-IT" sz="3600" b="1" i="0" u="none" strike="noStrike" kern="1400" baseline="0" dirty="0">
                <a:latin typeface="Arial" panose="020B0604020202020204" pitchFamily="34" charset="0"/>
              </a:rPr>
              <a:t>Video prototypes (1 of</a:t>
            </a:r>
            <a:r>
              <a:rPr lang="it-IT" sz="3600" b="1" i="0" u="none" strike="noStrike" kern="1400" dirty="0">
                <a:latin typeface="Arial" panose="020B0604020202020204" pitchFamily="34" charset="0"/>
              </a:rPr>
              <a:t> 2</a:t>
            </a:r>
            <a:r>
              <a:rPr lang="it-IT" sz="3600" b="1" i="0" u="none" strike="noStrike" kern="1400" baseline="0" dirty="0">
                <a:latin typeface="Arial" panose="020B0604020202020204" pitchFamily="34" charset="0"/>
              </a:rPr>
              <a:t>)</a:t>
            </a:r>
          </a:p>
        </p:txBody>
      </p:sp>
      <p:sp>
        <p:nvSpPr>
          <p:cNvPr id="3" name="Text Placeholder 2"/>
          <p:cNvSpPr>
            <a:spLocks noGrp="1"/>
          </p:cNvSpPr>
          <p:nvPr>
            <p:ph type="body" idx="4294967295"/>
          </p:nvPr>
        </p:nvSpPr>
        <p:spPr>
          <a:xfrm>
            <a:off x="668220" y="1425474"/>
            <a:ext cx="7886700" cy="4232275"/>
          </a:xfrm>
        </p:spPr>
        <p:txBody>
          <a:bodyPr>
            <a:noAutofit/>
          </a:bodyPr>
          <a:lstStyle/>
          <a:p>
            <a:pPr marL="358775" indent="-358775"/>
            <a:r>
              <a:rPr lang="it-IT" sz="1600" b="0" i="0" u="none" strike="noStrike" baseline="0" dirty="0">
                <a:latin typeface="Arial" panose="020B0604020202020204" pitchFamily="34" charset="0"/>
              </a:rPr>
              <a:t>For over 20 years, researchers have highlighted the potential of video as a tool within the participatory design process, from initial observation, through ideas generation and design exploration, what Mackay </a:t>
            </a:r>
            <a:r>
              <a:rPr lang="it-IT" sz="1600" b="0" i="1" u="none" strike="noStrike" baseline="0" dirty="0">
                <a:latin typeface="Arial" panose="020B0604020202020204" pitchFamily="34" charset="0"/>
              </a:rPr>
              <a:t>et al.</a:t>
            </a:r>
            <a:r>
              <a:rPr lang="it-IT" sz="1600" b="0" i="0" u="none" strike="noStrike" baseline="0" dirty="0">
                <a:latin typeface="Arial" panose="020B0604020202020204" pitchFamily="34" charset="0"/>
              </a:rPr>
              <a:t> called ‘video brainstorming’ and ‘video prototyping’ (2000). </a:t>
            </a:r>
          </a:p>
          <a:p>
            <a:pPr marL="358775" indent="-358775"/>
            <a:r>
              <a:rPr lang="it-IT" sz="1600" b="0" i="0" u="none" strike="noStrike" baseline="0" dirty="0">
                <a:latin typeface="Arial" panose="020B0604020202020204" pitchFamily="34" charset="0"/>
              </a:rPr>
              <a:t>Vertelney’s method (1989) involves the creation of a physical mock-up model of the product; a video is then shot with an actor interacting (or ‘acting’) with the model as though it were fully functional. </a:t>
            </a:r>
          </a:p>
          <a:p>
            <a:pPr marL="358775" indent="-358775"/>
            <a:r>
              <a:rPr lang="it-IT" sz="1600" b="0" i="0" u="none" strike="noStrike" baseline="0" dirty="0">
                <a:latin typeface="Arial" panose="020B0604020202020204" pitchFamily="34" charset="0"/>
              </a:rPr>
              <a:t>The product’s display dynamics are simulated in an animation program and are superimposed (or composited) on the video, ensuring synchronization to give the appearance that the product is actually responding to the person’s actions.</a:t>
            </a:r>
          </a:p>
          <a:p>
            <a:pPr marL="358775" indent="-358775"/>
            <a:r>
              <a:rPr lang="it-IT" sz="1600" b="0" i="0" u="none" strike="noStrike" baseline="0" dirty="0">
                <a:latin typeface="Arial" panose="020B0604020202020204" pitchFamily="34" charset="0"/>
              </a:rPr>
              <a:t>The second method suggested by Vertelney is what is sometimes referred to as the ‘weatherman’ technique, where a video image is superimposed onto computer graphics. </a:t>
            </a:r>
          </a:p>
          <a:p>
            <a:pPr marL="358775" indent="-358775"/>
            <a:r>
              <a:rPr lang="it-IT" sz="1600" b="0" i="0" u="none" strike="noStrike" baseline="0" dirty="0">
                <a:latin typeface="Arial" panose="020B0604020202020204" pitchFamily="34" charset="0"/>
              </a:rPr>
              <a:t>Actions are captured against a green screen, allowing removal of the background (via chromakey colour removal) and the superimposition of the video image onto a pre-modelled 3D environment.</a:t>
            </a:r>
          </a:p>
        </p:txBody>
      </p:sp>
    </p:spTree>
    <p:extLst>
      <p:ext uri="{BB962C8B-B14F-4D97-AF65-F5344CB8AC3E}">
        <p14:creationId xmlns:p14="http://schemas.microsoft.com/office/powerpoint/2010/main" val="25357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7416"/>
            <a:ext cx="7886700" cy="789384"/>
          </a:xfrm>
        </p:spPr>
        <p:txBody>
          <a:bodyPr/>
          <a:lstStyle/>
          <a:p>
            <a:r>
              <a:rPr lang="it-IT" sz="3600" b="1" kern="1400" dirty="0">
                <a:latin typeface="Arial" panose="020B0604020202020204" pitchFamily="34" charset="0"/>
              </a:rPr>
              <a:t>Video prototypes (2 of 2)</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1135" y="1425575"/>
            <a:ext cx="7886700" cy="4451350"/>
          </a:xfrm>
        </p:spPr>
        <p:txBody>
          <a:bodyPr>
            <a:noAutofit/>
          </a:bodyPr>
          <a:lstStyle/>
          <a:p>
            <a:pPr marL="365125" indent="-365125"/>
            <a:r>
              <a:rPr lang="it-IT" sz="1800" b="0" i="0" u="none" strike="noStrike" baseline="0" dirty="0">
                <a:latin typeface="Arial" panose="020B0604020202020204" pitchFamily="34" charset="0"/>
              </a:rPr>
              <a:t>With appropriate real-world camera movement synchronized with parallel movement within the virtual environment, the resulting composite can have a powerful effect.</a:t>
            </a:r>
          </a:p>
          <a:p>
            <a:pPr marL="365125" indent="-365125"/>
            <a:r>
              <a:rPr lang="it-IT" sz="1800" b="0" i="0" u="none" strike="noStrike" baseline="0" dirty="0">
                <a:latin typeface="Arial" panose="020B0604020202020204" pitchFamily="34" charset="0"/>
              </a:rPr>
              <a:t>What has changed in video prototyping are the tools used to create the video material. </a:t>
            </a:r>
          </a:p>
          <a:p>
            <a:pPr marL="365125" indent="-365125"/>
            <a:r>
              <a:rPr lang="it-IT" sz="1800" b="0" i="0" u="none" strike="noStrike" baseline="0" dirty="0">
                <a:latin typeface="Arial" panose="020B0604020202020204" pitchFamily="34" charset="0"/>
              </a:rPr>
              <a:t>The software tools used in professional film and television production, such as Final Cut Pro (editing and post-production) and Shake (compositing) as well as Adobe’s After Effects (3D animation and rendering) are all well within many people’s budgets. </a:t>
            </a:r>
          </a:p>
          <a:p>
            <a:pPr marL="365125" indent="-365125"/>
            <a:r>
              <a:rPr lang="it-IT" sz="1800" b="0" i="0" u="none" strike="noStrike" baseline="0" dirty="0">
                <a:latin typeface="Arial" panose="020B0604020202020204" pitchFamily="34" charset="0"/>
              </a:rPr>
              <a:t>Furthermore, the advent of technologies such as high definition video has brought high-definition capability at consumer price. </a:t>
            </a:r>
          </a:p>
          <a:p>
            <a:pPr marL="365125" indent="-365125"/>
            <a:r>
              <a:rPr lang="it-IT" sz="1800" b="0" i="0" u="none" strike="noStrike" baseline="0" dirty="0">
                <a:latin typeface="Arial" panose="020B0604020202020204" pitchFamily="34" charset="0"/>
              </a:rPr>
              <a:t>The bottleneck is not with the video production hardware or software now but rather with the skill of the production team and, of course, the ability to put films into the public arena on sites such as YouTube can elicit wide-ranging reactions to design ideas.</a:t>
            </a:r>
          </a:p>
        </p:txBody>
      </p:sp>
    </p:spTree>
    <p:extLst>
      <p:ext uri="{BB962C8B-B14F-4D97-AF65-F5344CB8AC3E}">
        <p14:creationId xmlns:p14="http://schemas.microsoft.com/office/powerpoint/2010/main" val="975673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8621"/>
            <a:ext cx="7886700" cy="686990"/>
          </a:xfrm>
        </p:spPr>
        <p:txBody>
          <a:bodyPr/>
          <a:lstStyle/>
          <a:p>
            <a:r>
              <a:rPr lang="it-IT" sz="3600" b="1" i="0" u="none" strike="noStrike" kern="1400" baseline="0" dirty="0">
                <a:latin typeface="Arial" panose="020B0604020202020204" pitchFamily="34" charset="0"/>
              </a:rPr>
              <a:t>Example</a:t>
            </a:r>
          </a:p>
        </p:txBody>
      </p:sp>
      <p:sp>
        <p:nvSpPr>
          <p:cNvPr id="3" name="Text Placeholder 2"/>
          <p:cNvSpPr>
            <a:spLocks noGrp="1"/>
          </p:cNvSpPr>
          <p:nvPr>
            <p:ph type="body" idx="4294967295"/>
          </p:nvPr>
        </p:nvSpPr>
        <p:spPr>
          <a:xfrm>
            <a:off x="664470" y="1436296"/>
            <a:ext cx="8089106" cy="3040354"/>
          </a:xfrm>
        </p:spPr>
        <p:txBody>
          <a:bodyPr>
            <a:noAutofit/>
          </a:bodyPr>
          <a:lstStyle/>
          <a:p>
            <a:pPr marL="358775" indent="-358775"/>
            <a:r>
              <a:rPr lang="it-IT" sz="1400" b="0" i="0" u="none" strike="noStrike" baseline="0" dirty="0">
                <a:latin typeface="Arial" panose="020B0604020202020204" pitchFamily="34" charset="0"/>
              </a:rPr>
              <a:t>An </a:t>
            </a:r>
            <a:r>
              <a:rPr lang="it-IT" sz="1400" b="0" i="0" u="none" strike="noStrike" baseline="0" dirty="0" err="1">
                <a:latin typeface="Arial" panose="020B0604020202020204" pitchFamily="34" charset="0"/>
              </a:rPr>
              <a:t>example</a:t>
            </a:r>
            <a:r>
              <a:rPr lang="it-IT" sz="1400" b="0" i="0" u="none" strike="noStrike" baseline="0" dirty="0">
                <a:latin typeface="Arial" panose="020B0604020202020204" pitchFamily="34" charset="0"/>
              </a:rPr>
              <a:t> of video </a:t>
            </a:r>
            <a:r>
              <a:rPr lang="it-IT" sz="1400" b="0" i="0" u="none" strike="noStrike" baseline="0" dirty="0" err="1">
                <a:latin typeface="Arial" panose="020B0604020202020204" pitchFamily="34" charset="0"/>
              </a:rPr>
              <a:t>prototyping</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comes</a:t>
            </a:r>
            <a:r>
              <a:rPr lang="it-IT" sz="1400" b="0" i="0" u="none" strike="noStrike" baseline="0" dirty="0">
                <a:latin typeface="Arial" panose="020B0604020202020204" pitchFamily="34" charset="0"/>
              </a:rPr>
              <a:t> from a </a:t>
            </a:r>
            <a:r>
              <a:rPr lang="it-IT" sz="1400" b="0" i="0" u="none" strike="noStrike" baseline="0" dirty="0" err="1">
                <a:latin typeface="Arial" panose="020B0604020202020204" pitchFamily="34" charset="0"/>
              </a:rPr>
              <a:t>project</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investigating</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embodiment</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issues</a:t>
            </a:r>
            <a:r>
              <a:rPr lang="it-IT" sz="1400" b="0" i="0" u="none" strike="noStrike" baseline="0" dirty="0">
                <a:latin typeface="Arial" panose="020B0604020202020204" pitchFamily="34" charset="0"/>
              </a:rPr>
              <a:t> of the </a:t>
            </a:r>
            <a:r>
              <a:rPr lang="it-IT" sz="1400" b="0" i="0" u="none" strike="noStrike" baseline="0" dirty="0" err="1">
                <a:latin typeface="Arial" panose="020B0604020202020204" pitchFamily="34" charset="0"/>
              </a:rPr>
              <a:t>concept</a:t>
            </a:r>
            <a:r>
              <a:rPr lang="it-IT" sz="1400" b="0" i="0" u="none" strike="noStrike" baseline="0" dirty="0">
                <a:latin typeface="Arial" panose="020B0604020202020204" pitchFamily="34" charset="0"/>
              </a:rPr>
              <a:t> of a </a:t>
            </a:r>
            <a:r>
              <a:rPr lang="it-IT" sz="1400" b="0" i="0" u="none" strike="noStrike" baseline="0" dirty="0" err="1">
                <a:latin typeface="Arial" panose="020B0604020202020204" pitchFamily="34" charset="0"/>
              </a:rPr>
              <a:t>companion</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based</a:t>
            </a:r>
            <a:r>
              <a:rPr lang="it-IT" sz="1400" b="0" i="0" u="none" strike="noStrike" baseline="0" dirty="0">
                <a:latin typeface="Arial" panose="020B0604020202020204" pitchFamily="34" charset="0"/>
              </a:rPr>
              <a:t> on the </a:t>
            </a:r>
            <a:r>
              <a:rPr lang="it-IT" sz="1400" b="0" i="0" u="none" strike="noStrike" baseline="0" dirty="0" err="1">
                <a:latin typeface="Arial" panose="020B0604020202020204" pitchFamily="34" charset="0"/>
              </a:rPr>
              <a:t>following</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conceptual</a:t>
            </a:r>
            <a:r>
              <a:rPr lang="it-IT" sz="1400" b="0" i="0" u="none" strike="noStrike" baseline="0" dirty="0">
                <a:latin typeface="Arial" panose="020B0604020202020204" pitchFamily="34" charset="0"/>
              </a:rPr>
              <a:t> scenario:</a:t>
            </a:r>
          </a:p>
          <a:p>
            <a:pPr marL="808038" lvl="1" indent="-433388">
              <a:buFont typeface="Arial" panose="020B0604020202020204" pitchFamily="34" charset="0"/>
              <a:buChar char="‒"/>
            </a:pPr>
            <a:r>
              <a:rPr lang="it-IT" sz="1200" b="0" i="0" u="none" strike="noStrike" baseline="0" dirty="0">
                <a:latin typeface="Arial" panose="020B0604020202020204" pitchFamily="34" charset="0"/>
              </a:rPr>
              <a:t>Lexi is a 3D projected figure that helps its guardian, Tom, by scheduling his personal and work life, keeping him up to date with relevant news articles and being first point of contact for emails, phone calls, text messages and the like. Lexi is a mobile companion who can ‘leap’ from technology to technology as necessary but is most fully realized when projected as a 3D figure on Tom’s tablet.</a:t>
            </a:r>
          </a:p>
          <a:p>
            <a:pPr marL="358775" indent="-358775"/>
            <a:r>
              <a:rPr lang="it-IT" sz="1400" b="0" i="0" u="none" strike="noStrike" baseline="0" dirty="0">
                <a:latin typeface="Arial" panose="020B0604020202020204" pitchFamily="34" charset="0"/>
              </a:rPr>
              <a:t>Using a </a:t>
            </a:r>
            <a:r>
              <a:rPr lang="it-IT" sz="1400" b="0" i="0" u="none" strike="noStrike" baseline="0" dirty="0" err="1">
                <a:latin typeface="Arial" panose="020B0604020202020204" pitchFamily="34" charset="0"/>
              </a:rPr>
              <a:t>modelling</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application</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such</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as</a:t>
            </a:r>
            <a:r>
              <a:rPr lang="it-IT" sz="1400" b="0" i="0" u="none" strike="noStrike" baseline="0" dirty="0">
                <a:latin typeface="Arial" panose="020B0604020202020204" pitchFamily="34" charset="0"/>
              </a:rPr>
              <a:t> e-</a:t>
            </a:r>
            <a:r>
              <a:rPr lang="it-IT" sz="1400" b="0" i="0" u="none" strike="noStrike" baseline="0" dirty="0" err="1">
                <a:latin typeface="Arial" panose="020B0604020202020204" pitchFamily="34" charset="0"/>
              </a:rPr>
              <a:t>Frontier’s</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Poser</a:t>
            </a:r>
            <a:r>
              <a:rPr lang="it-IT" sz="1400" b="0" i="0" u="none" strike="noStrike" baseline="0" dirty="0">
                <a:latin typeface="Arial" panose="020B0604020202020204" pitchFamily="34" charset="0"/>
              </a:rPr>
              <a:t> , </a:t>
            </a:r>
            <a:r>
              <a:rPr lang="it-IT" sz="1400" b="0" i="0" u="none" strike="noStrike" baseline="0" dirty="0" err="1">
                <a:latin typeface="Arial" panose="020B0604020202020204" pitchFamily="34" charset="0"/>
              </a:rPr>
              <a:t>it</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is</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possible</a:t>
            </a:r>
            <a:r>
              <a:rPr lang="it-IT" sz="1400" b="0" i="0" u="none" strike="noStrike" baseline="0" dirty="0">
                <a:latin typeface="Arial" panose="020B0604020202020204" pitchFamily="34" charset="0"/>
              </a:rPr>
              <a:t> to composit </a:t>
            </a:r>
            <a:r>
              <a:rPr lang="it-IT" sz="1400" b="0" i="0" u="none" strike="noStrike" baseline="0" dirty="0" err="1">
                <a:latin typeface="Arial" panose="020B0604020202020204" pitchFamily="34" charset="0"/>
              </a:rPr>
              <a:t>different</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characters</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onto</a:t>
            </a:r>
            <a:r>
              <a:rPr lang="it-IT" sz="1400" b="0" i="0" u="none" strike="noStrike" baseline="0" dirty="0">
                <a:latin typeface="Arial" panose="020B0604020202020204" pitchFamily="34" charset="0"/>
              </a:rPr>
              <a:t> the baseline video of the </a:t>
            </a:r>
            <a:r>
              <a:rPr lang="it-IT" sz="1400" b="0" i="0" u="none" strike="noStrike" baseline="0" dirty="0" err="1">
                <a:latin typeface="Arial" panose="020B0604020202020204" pitchFamily="34" charset="0"/>
              </a:rPr>
              <a:t>companion’s</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owner</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actor</a:t>
            </a:r>
            <a:r>
              <a:rPr lang="it-IT" sz="1400" b="0" i="0" u="none" strike="noStrike" baseline="0" dirty="0">
                <a:latin typeface="Arial" panose="020B0604020202020204" pitchFamily="34" charset="0"/>
              </a:rPr>
              <a:t>) Tom, </a:t>
            </a:r>
            <a:r>
              <a:rPr lang="it-IT" sz="1400" b="0" i="0" u="none" strike="noStrike" baseline="0" dirty="0" err="1">
                <a:latin typeface="Arial" panose="020B0604020202020204" pitchFamily="34" charset="0"/>
              </a:rPr>
              <a:t>all</a:t>
            </a:r>
            <a:r>
              <a:rPr lang="it-IT" sz="1400" b="0" i="0" u="none" strike="noStrike" baseline="0" dirty="0">
                <a:latin typeface="Arial" panose="020B0604020202020204" pitchFamily="34" charset="0"/>
              </a:rPr>
              <a:t> of </a:t>
            </a:r>
            <a:r>
              <a:rPr lang="it-IT" sz="1400" b="0" i="0" u="none" strike="noStrike" baseline="0" dirty="0" err="1">
                <a:latin typeface="Arial" panose="020B0604020202020204" pitchFamily="34" charset="0"/>
              </a:rPr>
              <a:t>which</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behave</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identically</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but</a:t>
            </a:r>
            <a:r>
              <a:rPr lang="it-IT" sz="1400" b="0" i="0" u="none" strike="noStrike" baseline="0" dirty="0">
                <a:latin typeface="Arial" panose="020B0604020202020204" pitchFamily="34" charset="0"/>
              </a:rPr>
              <a:t> look </a:t>
            </a:r>
            <a:r>
              <a:rPr lang="it-IT" sz="1400" b="0" i="0" u="none" strike="noStrike" baseline="0" dirty="0" err="1">
                <a:latin typeface="Arial" panose="020B0604020202020204" pitchFamily="34" charset="0"/>
              </a:rPr>
              <a:t>completely</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different</a:t>
            </a:r>
            <a:r>
              <a:rPr lang="it-IT" sz="1400" b="0" i="0" u="none" strike="noStrike" baseline="0" dirty="0">
                <a:latin typeface="Arial" panose="020B0604020202020204" pitchFamily="34" charset="0"/>
              </a:rPr>
              <a:t> – in </a:t>
            </a:r>
            <a:r>
              <a:rPr lang="it-IT" sz="1400" b="0" i="0" u="none" strike="noStrike" baseline="0" dirty="0" err="1">
                <a:latin typeface="Arial" panose="020B0604020202020204" pitchFamily="34" charset="0"/>
              </a:rPr>
              <a:t>this</a:t>
            </a:r>
            <a:r>
              <a:rPr lang="it-IT" sz="1400" b="0" i="0" u="none" strike="noStrike" baseline="0" dirty="0">
                <a:latin typeface="Arial" panose="020B0604020202020204" pitchFamily="34" charset="0"/>
              </a:rPr>
              <a:t> </a:t>
            </a:r>
            <a:r>
              <a:rPr lang="it-IT" sz="1400" b="0" i="0" u="none" strike="noStrike" baseline="0" dirty="0" err="1">
                <a:latin typeface="Arial" panose="020B0604020202020204" pitchFamily="34" charset="0"/>
              </a:rPr>
              <a:t>example</a:t>
            </a:r>
            <a:r>
              <a:rPr lang="it-IT" sz="1400" b="0" i="0" u="none" strike="noStrike" baseline="0" dirty="0">
                <a:latin typeface="Arial" panose="020B0604020202020204" pitchFamily="34" charset="0"/>
              </a:rPr>
              <a:t>, a </a:t>
            </a:r>
            <a:r>
              <a:rPr lang="it-IT" sz="1400" b="0" i="0" u="none" strike="noStrike" baseline="0" dirty="0" err="1">
                <a:latin typeface="Arial" panose="020B0604020202020204" pitchFamily="34" charset="0"/>
              </a:rPr>
              <a:t>penguin</a:t>
            </a:r>
            <a:r>
              <a:rPr lang="it-IT" sz="1400" b="0" i="0" u="none" strike="noStrike" baseline="0" dirty="0">
                <a:latin typeface="Arial" panose="020B0604020202020204" pitchFamily="34" charset="0"/>
              </a:rPr>
              <a:t>, a man and a woman. In parallel to this is the ability to alter the vocal characteristics of Lexi, for example pitch, tone, naturalness and so on. </a:t>
            </a:r>
          </a:p>
          <a:p>
            <a:pPr marL="358775" indent="-358775"/>
            <a:r>
              <a:rPr lang="it-IT" sz="1400" b="0" i="0" u="none" strike="noStrike" baseline="0" dirty="0">
                <a:latin typeface="Arial" panose="020B0604020202020204" pitchFamily="34" charset="0"/>
              </a:rPr>
              <a:t>By applying this multi-layered approach, it is possible to produce extremely quickly multiple videos which have only one variable changing from the base line.</a:t>
            </a:r>
          </a:p>
        </p:txBody>
      </p:sp>
      <p:pic>
        <p:nvPicPr>
          <p:cNvPr id="4" name="Picture 3"/>
          <p:cNvPicPr>
            <a:picLocks noChangeAspect="1"/>
          </p:cNvPicPr>
          <p:nvPr/>
        </p:nvPicPr>
        <p:blipFill>
          <a:blip r:embed="rId3"/>
          <a:stretch>
            <a:fillRect/>
          </a:stretch>
        </p:blipFill>
        <p:spPr>
          <a:xfrm>
            <a:off x="1715165" y="4493208"/>
            <a:ext cx="5713672" cy="1780592"/>
          </a:xfrm>
          <a:prstGeom prst="rect">
            <a:avLst/>
          </a:prstGeom>
        </p:spPr>
      </p:pic>
    </p:spTree>
    <p:extLst>
      <p:ext uri="{BB962C8B-B14F-4D97-AF65-F5344CB8AC3E}">
        <p14:creationId xmlns:p14="http://schemas.microsoft.com/office/powerpoint/2010/main" val="2099592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2185"/>
            <a:ext cx="7886700" cy="667940"/>
          </a:xfrm>
        </p:spPr>
        <p:txBody>
          <a:bodyPr/>
          <a:lstStyle/>
          <a:p>
            <a:r>
              <a:rPr lang="it-IT" sz="3600" b="1" i="0" u="none" strike="noStrike" kern="1400" baseline="0" dirty="0">
                <a:latin typeface="Arial" panose="020B0604020202020204" pitchFamily="34" charset="0"/>
              </a:rPr>
              <a:t>Wizard of Oz prototypes</a:t>
            </a:r>
          </a:p>
        </p:txBody>
      </p:sp>
      <p:sp>
        <p:nvSpPr>
          <p:cNvPr id="3" name="Text Placeholder 2"/>
          <p:cNvSpPr>
            <a:spLocks noGrp="1"/>
          </p:cNvSpPr>
          <p:nvPr>
            <p:ph type="body" idx="4294967295"/>
          </p:nvPr>
        </p:nvSpPr>
        <p:spPr>
          <a:xfrm>
            <a:off x="663675" y="1437005"/>
            <a:ext cx="7886700" cy="4482646"/>
          </a:xfrm>
        </p:spPr>
        <p:txBody>
          <a:bodyPr>
            <a:noAutofit/>
          </a:bodyPr>
          <a:lstStyle/>
          <a:p>
            <a:pPr marL="361950" indent="-361950"/>
            <a:r>
              <a:rPr lang="it-IT" sz="1400" b="0" i="0" u="none" strike="noStrike" baseline="0" dirty="0">
                <a:latin typeface="Arial" panose="020B0604020202020204" pitchFamily="34" charset="0"/>
              </a:rPr>
              <a:t>The Wizard of Oz method is a powerful way to prototype as yet underdeveloped technologies. The method is so-called because in the 1953 film The Wizard of Oz, the seemingly powerful wizard with his booming voice is revealed to be a less terrifying character when Dorothy’s dog pulls back a curtain. </a:t>
            </a:r>
          </a:p>
          <a:p>
            <a:pPr marL="361950" indent="-361950"/>
            <a:r>
              <a:rPr lang="it-IT" sz="1400" b="0" i="0" u="none" strike="noStrike" baseline="0" dirty="0">
                <a:latin typeface="Arial" panose="020B0604020202020204" pitchFamily="34" charset="0"/>
              </a:rPr>
              <a:t>In UX design, the Wizard of Oz technique replaces some part of the technology with human intervention, so when a user interacts with the system, a person plays the role that the technology would do in the final operational system. </a:t>
            </a:r>
          </a:p>
          <a:p>
            <a:pPr marL="361950" indent="-361950"/>
            <a:r>
              <a:rPr lang="it-IT" sz="1400" b="0" i="0" u="none" strike="noStrike" baseline="0" dirty="0">
                <a:latin typeface="Arial" panose="020B0604020202020204" pitchFamily="34" charset="0"/>
              </a:rPr>
              <a:t>For example, in one project, were investigating a speech-based user interface to interact with a TV. </a:t>
            </a:r>
          </a:p>
          <a:p>
            <a:pPr marL="361950" indent="-361950"/>
            <a:r>
              <a:rPr lang="it-IT" sz="1400" b="0" i="0" u="none" strike="noStrike" baseline="0" dirty="0">
                <a:latin typeface="Arial" panose="020B0604020202020204" pitchFamily="34" charset="0"/>
              </a:rPr>
              <a:t>Users would say things such as ‘volume up’, ‘channel 3’ and so on and a research hidden from sight would use a remote control to carry out the instructions. </a:t>
            </a:r>
          </a:p>
          <a:p>
            <a:pPr marL="361950" indent="-361950"/>
            <a:r>
              <a:rPr lang="it-IT" sz="1400" b="0" i="0" u="none" strike="noStrike" baseline="0" dirty="0">
                <a:latin typeface="Arial" panose="020B0604020202020204" pitchFamily="34" charset="0"/>
              </a:rPr>
              <a:t>To the user it appeared as if they were controlling the interaction when in reality it was a ‘wizard’. </a:t>
            </a:r>
          </a:p>
          <a:p>
            <a:pPr marL="361950" indent="-361950"/>
            <a:r>
              <a:rPr lang="it-IT" sz="1400" b="0" i="0" u="none" strike="noStrike" baseline="0" dirty="0">
                <a:latin typeface="Arial" panose="020B0604020202020204" pitchFamily="34" charset="0"/>
              </a:rPr>
              <a:t>The ethical issues about using the Wizard of Oz technique remain a bit fuzzy as essentially researchers in this position are fooling the participants in the trial. </a:t>
            </a:r>
          </a:p>
          <a:p>
            <a:pPr marL="361950" indent="-361950"/>
            <a:r>
              <a:rPr lang="it-IT" sz="1400" b="0" i="0" u="none" strike="noStrike" baseline="0" dirty="0">
                <a:latin typeface="Arial" panose="020B0604020202020204" pitchFamily="34" charset="0"/>
              </a:rPr>
              <a:t>In the case above, we did indeed roll back the curtain and reveal the wizard to the users so that they did not think they really had a speech controlled TV. </a:t>
            </a:r>
          </a:p>
          <a:p>
            <a:pPr marL="361950" indent="-361950"/>
            <a:r>
              <a:rPr lang="it-IT" sz="1400" b="0" i="0" u="none" strike="noStrike" baseline="0" dirty="0">
                <a:latin typeface="Arial" panose="020B0604020202020204" pitchFamily="34" charset="0"/>
              </a:rPr>
              <a:t>Nowadays, of course, the TV could be controlled using some software such as Apple’s Siri or Google Talk.</a:t>
            </a:r>
          </a:p>
        </p:txBody>
      </p:sp>
    </p:spTree>
    <p:extLst>
      <p:ext uri="{BB962C8B-B14F-4D97-AF65-F5344CB8AC3E}">
        <p14:creationId xmlns:p14="http://schemas.microsoft.com/office/powerpoint/2010/main" val="395221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40530"/>
            <a:ext cx="7886700" cy="994172"/>
          </a:xfrm>
        </p:spPr>
        <p:txBody>
          <a:bodyPr/>
          <a:lstStyle/>
          <a:p>
            <a:r>
              <a:rPr lang="it-IT" sz="3600" b="1" i="0" u="none" strike="noStrike" kern="1400" baseline="0" dirty="0">
                <a:latin typeface="Arial" panose="020B0604020202020204" pitchFamily="34" charset="0"/>
              </a:rPr>
              <a:t>Different approaches to functionality in prototypes</a:t>
            </a:r>
          </a:p>
        </p:txBody>
      </p:sp>
      <p:sp>
        <p:nvSpPr>
          <p:cNvPr id="3" name="Text Placeholder 2"/>
          <p:cNvSpPr>
            <a:spLocks noGrp="1"/>
          </p:cNvSpPr>
          <p:nvPr>
            <p:ph type="body" idx="4294967295"/>
          </p:nvPr>
        </p:nvSpPr>
        <p:spPr>
          <a:xfrm>
            <a:off x="653415" y="1531350"/>
            <a:ext cx="7886700" cy="4518025"/>
          </a:xfrm>
        </p:spPr>
        <p:txBody>
          <a:bodyPr>
            <a:noAutofit/>
          </a:bodyPr>
          <a:lstStyle/>
          <a:p>
            <a:pPr marL="361950" indent="-361950"/>
            <a:r>
              <a:rPr lang="it-IT" sz="2000" b="0" i="0" u="none" strike="noStrike" baseline="0" dirty="0" err="1">
                <a:latin typeface="Arial" panose="020B0604020202020204" pitchFamily="34" charset="0"/>
              </a:rPr>
              <a:t>There</a:t>
            </a:r>
            <a:r>
              <a:rPr lang="it-IT" sz="2000" b="0" i="0" u="none" strike="noStrike" baseline="0" dirty="0">
                <a:latin typeface="Arial" panose="020B0604020202020204" pitchFamily="34" charset="0"/>
              </a:rPr>
              <a:t> are </a:t>
            </a:r>
            <a:r>
              <a:rPr lang="it-IT" sz="2000" b="0" i="0" u="none" strike="noStrike" baseline="0" dirty="0" err="1">
                <a:latin typeface="Arial" panose="020B0604020202020204" pitchFamily="34" charset="0"/>
              </a:rPr>
              <a:t>several</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other</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types</a:t>
            </a:r>
            <a:r>
              <a:rPr lang="it-IT" sz="2000" b="0" i="0" u="none" strike="noStrike" baseline="0" dirty="0">
                <a:latin typeface="Arial" panose="020B0604020202020204" pitchFamily="34" charset="0"/>
              </a:rPr>
              <a:t> of </a:t>
            </a:r>
            <a:r>
              <a:rPr lang="it-IT" sz="2000" b="0" i="0" u="none" strike="noStrike" baseline="0" dirty="0" err="1">
                <a:latin typeface="Arial" panose="020B0604020202020204" pitchFamily="34" charset="0"/>
              </a:rPr>
              <a:t>prototype</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that</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it</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useful</a:t>
            </a:r>
            <a:r>
              <a:rPr lang="it-IT" sz="2000" b="0" i="0" u="none" strike="noStrike" baseline="0" dirty="0">
                <a:latin typeface="Arial" panose="020B0604020202020204" pitchFamily="34" charset="0"/>
              </a:rPr>
              <a:t> to </a:t>
            </a:r>
            <a:r>
              <a:rPr lang="it-IT" sz="2000" b="0" i="0" u="none" strike="noStrike" baseline="0" dirty="0" err="1">
                <a:latin typeface="Arial" panose="020B0604020202020204" pitchFamily="34" charset="0"/>
              </a:rPr>
              <a:t>distinguish</a:t>
            </a:r>
            <a:r>
              <a:rPr lang="it-IT" sz="2000" b="0" i="0" u="none" strike="noStrike" baseline="0" dirty="0">
                <a:latin typeface="Arial" panose="020B0604020202020204" pitchFamily="34" charset="0"/>
              </a:rPr>
              <a:t>. </a:t>
            </a:r>
          </a:p>
          <a:p>
            <a:pPr marL="361950" indent="-361950"/>
            <a:r>
              <a:rPr lang="it-IT" sz="2000" b="0" i="0" u="none" strike="noStrike" baseline="0" dirty="0">
                <a:latin typeface="Arial" panose="020B0604020202020204" pitchFamily="34" charset="0"/>
              </a:rPr>
              <a:t>A full prototype provides full functionality but at a lower performance than the target system. </a:t>
            </a:r>
          </a:p>
          <a:p>
            <a:pPr marL="361950" indent="-361950"/>
            <a:r>
              <a:rPr lang="it-IT" sz="2000" b="0" i="0" u="none" strike="noStrike" baseline="0" dirty="0">
                <a:latin typeface="Arial" panose="020B0604020202020204" pitchFamily="34" charset="0"/>
              </a:rPr>
              <a:t>A horizontal prototype aims to go across the whole system but deals only with top-level functions and so much of the detail is omitted. </a:t>
            </a:r>
          </a:p>
          <a:p>
            <a:pPr marL="361950" indent="-361950"/>
            <a:r>
              <a:rPr lang="it-IT" sz="2000" b="0" i="0" u="none" strike="noStrike" baseline="0" dirty="0">
                <a:latin typeface="Arial" panose="020B0604020202020204" pitchFamily="34" charset="0"/>
              </a:rPr>
              <a:t>In </a:t>
            </a:r>
            <a:r>
              <a:rPr lang="it-IT" sz="2000" b="0" i="0" u="none" strike="noStrike" baseline="0" dirty="0" err="1">
                <a:latin typeface="Arial" panose="020B0604020202020204" pitchFamily="34" charset="0"/>
              </a:rPr>
              <a:t>contrast</a:t>
            </a:r>
            <a:r>
              <a:rPr lang="it-IT" sz="2000" b="0" i="0" u="none" strike="noStrike" baseline="0" dirty="0">
                <a:latin typeface="Arial" panose="020B0604020202020204" pitchFamily="34" charset="0"/>
              </a:rPr>
              <a:t>, a </a:t>
            </a:r>
            <a:r>
              <a:rPr lang="it-IT" sz="2000" b="0" i="0" u="none" strike="noStrike" baseline="0" dirty="0" err="1">
                <a:latin typeface="Arial" panose="020B0604020202020204" pitchFamily="34" charset="0"/>
              </a:rPr>
              <a:t>vertical</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prototype</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implements</a:t>
            </a:r>
            <a:r>
              <a:rPr lang="it-IT" sz="2000" b="0" i="0" u="none" strike="noStrike" baseline="0" dirty="0">
                <a:latin typeface="Arial" panose="020B0604020202020204" pitchFamily="34" charset="0"/>
              </a:rPr>
              <a:t> the full </a:t>
            </a:r>
            <a:r>
              <a:rPr lang="it-IT" sz="2000" b="0" i="0" u="none" strike="noStrike" baseline="0" dirty="0" err="1">
                <a:latin typeface="Arial" panose="020B0604020202020204" pitchFamily="34" charset="0"/>
              </a:rPr>
              <a:t>range</a:t>
            </a:r>
            <a:r>
              <a:rPr lang="it-IT" sz="2000" b="0" i="0" u="none" strike="noStrike" baseline="0" dirty="0">
                <a:latin typeface="Arial" panose="020B0604020202020204" pitchFamily="34" charset="0"/>
              </a:rPr>
              <a:t> of </a:t>
            </a:r>
            <a:r>
              <a:rPr lang="it-IT" sz="2000" b="0" i="0" u="none" strike="noStrike" baseline="0" dirty="0" err="1">
                <a:latin typeface="Arial" panose="020B0604020202020204" pitchFamily="34" charset="0"/>
              </a:rPr>
              <a:t>features</a:t>
            </a:r>
            <a:r>
              <a:rPr lang="it-IT" sz="2000" b="0" i="0" u="none" strike="noStrike" baseline="0" dirty="0">
                <a:latin typeface="Arial" panose="020B0604020202020204" pitchFamily="34" charset="0"/>
              </a:rPr>
              <a:t>, from top to bottom, </a:t>
            </a:r>
            <a:r>
              <a:rPr lang="it-IT" sz="2000" b="0" i="0" u="none" strike="noStrike" baseline="0" dirty="0" err="1">
                <a:latin typeface="Arial" panose="020B0604020202020204" pitchFamily="34" charset="0"/>
              </a:rPr>
              <a:t>but</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applied</a:t>
            </a:r>
            <a:r>
              <a:rPr lang="it-IT" sz="2000" b="0" i="0" u="none" strike="noStrike" baseline="0" dirty="0">
                <a:latin typeface="Arial" panose="020B0604020202020204" pitchFamily="34" charset="0"/>
              </a:rPr>
              <a:t> to </a:t>
            </a:r>
            <a:r>
              <a:rPr lang="it-IT" sz="2000" b="0" i="0" u="none" strike="noStrike" baseline="0" dirty="0" err="1">
                <a:latin typeface="Arial" panose="020B0604020202020204" pitchFamily="34" charset="0"/>
              </a:rPr>
              <a:t>only</a:t>
            </a:r>
            <a:r>
              <a:rPr lang="it-IT" sz="2000" b="0" i="0" u="none" strike="noStrike" baseline="0" dirty="0">
                <a:latin typeface="Arial" panose="020B0604020202020204" pitchFamily="34" charset="0"/>
              </a:rPr>
              <a:t> a small </a:t>
            </a:r>
            <a:r>
              <a:rPr lang="it-IT" sz="2000" b="0" i="0" u="none" strike="noStrike" baseline="0" dirty="0" err="1">
                <a:latin typeface="Arial" panose="020B0604020202020204" pitchFamily="34" charset="0"/>
              </a:rPr>
              <a:t>number</a:t>
            </a:r>
            <a:r>
              <a:rPr lang="it-IT" sz="2000" b="0" i="0" u="none" strike="noStrike" baseline="0" dirty="0">
                <a:latin typeface="Arial" panose="020B0604020202020204" pitchFamily="34" charset="0"/>
              </a:rPr>
              <a:t> of </a:t>
            </a:r>
            <a:r>
              <a:rPr lang="it-IT" sz="2000" b="0" i="0" u="none" strike="noStrike" baseline="0" dirty="0" err="1">
                <a:latin typeface="Arial" panose="020B0604020202020204" pitchFamily="34" charset="0"/>
              </a:rPr>
              <a:t>functions</a:t>
            </a:r>
            <a:r>
              <a:rPr lang="it-IT" sz="2000" b="0" i="0" u="none" strike="noStrike" baseline="0" dirty="0">
                <a:latin typeface="Arial" panose="020B0604020202020204" pitchFamily="34" charset="0"/>
              </a:rPr>
              <a:t> of the </a:t>
            </a:r>
            <a:r>
              <a:rPr lang="it-IT" sz="2000" b="0" i="0" u="none" strike="noStrike" baseline="0" dirty="0" err="1">
                <a:latin typeface="Arial" panose="020B0604020202020204" pitchFamily="34" charset="0"/>
              </a:rPr>
              <a:t>overall</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system</a:t>
            </a:r>
            <a:r>
              <a:rPr lang="it-IT" sz="2000" b="0" i="0" u="none" strike="noStrike" baseline="0" dirty="0">
                <a:latin typeface="Arial" panose="020B0604020202020204" pitchFamily="34" charset="0"/>
              </a:rPr>
              <a:t>. </a:t>
            </a:r>
          </a:p>
          <a:p>
            <a:pPr marL="361950" indent="-361950"/>
            <a:r>
              <a:rPr lang="it-IT" sz="2000" b="0" i="0" u="none" strike="noStrike" baseline="0" dirty="0" err="1">
                <a:latin typeface="Arial" panose="020B0604020202020204" pitchFamily="34" charset="0"/>
              </a:rPr>
              <a:t>Combinations</a:t>
            </a:r>
            <a:r>
              <a:rPr lang="it-IT" sz="2000" b="0" i="0" u="none" strike="noStrike" baseline="0" dirty="0">
                <a:latin typeface="Arial" panose="020B0604020202020204" pitchFamily="34" charset="0"/>
              </a:rPr>
              <a:t> of </a:t>
            </a:r>
            <a:r>
              <a:rPr lang="it-IT" sz="2000" b="0" i="0" u="none" strike="noStrike" baseline="0" dirty="0" err="1">
                <a:latin typeface="Arial" panose="020B0604020202020204" pitchFamily="34" charset="0"/>
              </a:rPr>
              <a:t>these</a:t>
            </a:r>
            <a:r>
              <a:rPr lang="it-IT" sz="2000" b="0" i="0" u="none" strike="noStrike" baseline="0" dirty="0">
                <a:latin typeface="Arial" panose="020B0604020202020204" pitchFamily="34" charset="0"/>
              </a:rPr>
              <a:t> are common. </a:t>
            </a:r>
          </a:p>
          <a:p>
            <a:pPr marL="361950" indent="-361950"/>
            <a:r>
              <a:rPr lang="it-IT" sz="2000" b="0" i="0" u="none" strike="noStrike" baseline="0" dirty="0" err="1">
                <a:latin typeface="Arial" panose="020B0604020202020204" pitchFamily="34" charset="0"/>
              </a:rPr>
              <a:t>Evolutionary</a:t>
            </a:r>
            <a:r>
              <a:rPr lang="it-IT" sz="2000" b="0" i="0" u="none" strike="noStrike" baseline="0" dirty="0">
                <a:latin typeface="Arial" panose="020B0604020202020204" pitchFamily="34" charset="0"/>
              </a:rPr>
              <a:t> and </a:t>
            </a:r>
            <a:r>
              <a:rPr lang="it-IT" sz="2000" b="0" i="0" u="none" strike="noStrike" baseline="0" dirty="0" err="1">
                <a:latin typeface="Arial" panose="020B0604020202020204" pitchFamily="34" charset="0"/>
              </a:rPr>
              <a:t>incremental</a:t>
            </a:r>
            <a:r>
              <a:rPr lang="it-IT" sz="2000" b="0" i="0" u="none" strike="noStrike" baseline="0" dirty="0">
                <a:latin typeface="Arial" panose="020B0604020202020204" pitchFamily="34" charset="0"/>
              </a:rPr>
              <a:t> (a more </a:t>
            </a:r>
            <a:r>
              <a:rPr lang="it-IT" sz="2000" b="0" i="0" u="none" strike="noStrike" baseline="0" dirty="0" err="1">
                <a:latin typeface="Arial" panose="020B0604020202020204" pitchFamily="34" charset="0"/>
              </a:rPr>
              <a:t>step-wise</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version</a:t>
            </a:r>
            <a:r>
              <a:rPr lang="it-IT" sz="2000" b="0" i="0" u="none" strike="noStrike" baseline="0" dirty="0">
                <a:latin typeface="Arial" panose="020B0604020202020204" pitchFamily="34" charset="0"/>
              </a:rPr>
              <a:t> of </a:t>
            </a:r>
            <a:r>
              <a:rPr lang="it-IT" sz="2000" b="0" i="0" u="none" strike="noStrike" baseline="0" dirty="0" err="1">
                <a:latin typeface="Arial" panose="020B0604020202020204" pitchFamily="34" charset="0"/>
              </a:rPr>
              <a:t>evolutionary</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prototypes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eventually</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develop</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into</a:t>
            </a:r>
            <a:r>
              <a:rPr lang="it-IT" sz="2000" b="0" i="0" u="none" strike="noStrike" baseline="0" dirty="0">
                <a:latin typeface="Arial" panose="020B0604020202020204" pitchFamily="34" charset="0"/>
              </a:rPr>
              <a:t> the full </a:t>
            </a:r>
            <a:r>
              <a:rPr lang="it-IT" sz="2000" b="0" i="0" u="none" strike="noStrike" baseline="0" dirty="0" err="1">
                <a:latin typeface="Arial" panose="020B0604020202020204" pitchFamily="34" charset="0"/>
              </a:rPr>
              <a:t>system</a:t>
            </a:r>
            <a:r>
              <a:rPr lang="it-IT" sz="2000" b="0" i="0" u="none" strike="noStrike" baseline="0" dirty="0">
                <a:latin typeface="Arial" panose="020B0604020202020204" pitchFamily="34" charset="0"/>
              </a:rPr>
              <a:t>.</a:t>
            </a:r>
          </a:p>
        </p:txBody>
      </p:sp>
    </p:spTree>
    <p:extLst>
      <p:ext uri="{BB962C8B-B14F-4D97-AF65-F5344CB8AC3E}">
        <p14:creationId xmlns:p14="http://schemas.microsoft.com/office/powerpoint/2010/main" val="316863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660"/>
            <a:ext cx="7886700" cy="686990"/>
          </a:xfrm>
        </p:spPr>
        <p:txBody>
          <a:bodyPr/>
          <a:lstStyle/>
          <a:p>
            <a:r>
              <a:rPr lang="it-IT" sz="3600" b="1" i="0" u="none" strike="noStrike" kern="1400" baseline="0" dirty="0">
                <a:latin typeface="Arial" panose="020B0604020202020204" pitchFamily="34" charset="0"/>
              </a:rPr>
              <a:t>Envisionment in practice (1 of 2)</a:t>
            </a:r>
          </a:p>
        </p:txBody>
      </p:sp>
      <p:sp>
        <p:nvSpPr>
          <p:cNvPr id="3" name="Text Placeholder 2"/>
          <p:cNvSpPr>
            <a:spLocks noGrp="1"/>
          </p:cNvSpPr>
          <p:nvPr>
            <p:ph type="body" idx="4294967295"/>
          </p:nvPr>
        </p:nvSpPr>
        <p:spPr>
          <a:xfrm>
            <a:off x="644525" y="1407319"/>
            <a:ext cx="7886700" cy="4031456"/>
          </a:xfrm>
        </p:spPr>
        <p:txBody>
          <a:bodyPr/>
          <a:lstStyle/>
          <a:p>
            <a:pPr marL="361950" indent="-361950"/>
            <a:r>
              <a:rPr lang="it-IT" b="0" i="0" u="none" strike="noStrike" baseline="0" dirty="0">
                <a:latin typeface="Arial" panose="020B0604020202020204" pitchFamily="34" charset="0"/>
              </a:rPr>
              <a:t>In using prototypes, designers may sit alongside the people who will use the final system to make the prototype ‘work’ if it is a lo-fi version. </a:t>
            </a:r>
          </a:p>
          <a:p>
            <a:pPr marL="361950" indent="-361950"/>
            <a:r>
              <a:rPr lang="it-IT" b="0" i="0" u="none" strike="noStrike" baseline="0" dirty="0">
                <a:latin typeface="Arial" panose="020B0604020202020204" pitchFamily="34" charset="0"/>
              </a:rPr>
              <a:t>It helps having two designers, one to ‘play computer’ and one to make notes. </a:t>
            </a:r>
          </a:p>
          <a:p>
            <a:pPr marL="361950" indent="-361950"/>
            <a:r>
              <a:rPr lang="it-IT" b="0" i="0" u="none" strike="noStrike" baseline="0" dirty="0">
                <a:latin typeface="Arial" panose="020B0604020202020204" pitchFamily="34" charset="0"/>
              </a:rPr>
              <a:t>Whatever the type of prototype, record comments and design issues as they arise. </a:t>
            </a:r>
          </a:p>
          <a:p>
            <a:pPr marL="361950" indent="-361950"/>
            <a:r>
              <a:rPr lang="it-IT" b="0" i="0" u="none" strike="noStrike" baseline="0" dirty="0">
                <a:latin typeface="Arial" panose="020B0604020202020204" pitchFamily="34" charset="0"/>
              </a:rPr>
              <a:t>Video can sometimes be useful if there is likely to be a substantial quantity of detailed feedback for other members of the team.</a:t>
            </a:r>
          </a:p>
        </p:txBody>
      </p:sp>
    </p:spTree>
    <p:extLst>
      <p:ext uri="{BB962C8B-B14F-4D97-AF65-F5344CB8AC3E}">
        <p14:creationId xmlns:p14="http://schemas.microsoft.com/office/powerpoint/2010/main" val="1919219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0760"/>
            <a:ext cx="7886700" cy="610790"/>
          </a:xfrm>
        </p:spPr>
        <p:txBody>
          <a:bodyPr/>
          <a:lstStyle/>
          <a:p>
            <a:r>
              <a:rPr lang="en-US" sz="3600" b="1" i="0" u="none" strike="noStrike" kern="1400" baseline="0" dirty="0">
                <a:latin typeface="Arial" panose="020B0604020202020204" pitchFamily="34" charset="0"/>
              </a:rPr>
              <a:t>Design space</a:t>
            </a:r>
          </a:p>
        </p:txBody>
      </p:sp>
      <p:sp>
        <p:nvSpPr>
          <p:cNvPr id="3" name="Text Placeholder 2"/>
          <p:cNvSpPr>
            <a:spLocks noGrp="1"/>
          </p:cNvSpPr>
          <p:nvPr>
            <p:ph type="body" idx="4294967295"/>
          </p:nvPr>
        </p:nvSpPr>
        <p:spPr>
          <a:xfrm>
            <a:off x="655320" y="1426369"/>
            <a:ext cx="7886700" cy="4602956"/>
          </a:xfrm>
        </p:spPr>
        <p:txBody>
          <a:bodyPr>
            <a:noAutofit/>
          </a:bodyPr>
          <a:lstStyle/>
          <a:p>
            <a:pPr marL="358775" indent="-358775"/>
            <a:r>
              <a:rPr lang="en-US" sz="2000" b="0" i="0" u="none" strike="noStrike" baseline="0" dirty="0">
                <a:latin typeface="Arial" panose="020B0604020202020204" pitchFamily="34" charset="0"/>
              </a:rPr>
              <a:t>Design can be seen as the exploration and definition of a design space where both the problem and the solution evolve through the iterative process of envisionment and evaluation (Beaudouin-Lafon and Mackay, 2012). </a:t>
            </a:r>
          </a:p>
          <a:p>
            <a:pPr marL="358775" indent="-358775"/>
            <a:r>
              <a:rPr lang="en-US" sz="2000" b="0" i="0" u="none" strike="noStrike" baseline="0" dirty="0">
                <a:latin typeface="Arial" panose="020B0604020202020204" pitchFamily="34" charset="0"/>
              </a:rPr>
              <a:t>The space is constrained by what is technologically possible and what is feasible within those constraints (such as time and money). </a:t>
            </a:r>
          </a:p>
          <a:p>
            <a:pPr marL="358775" indent="-358775"/>
            <a:r>
              <a:rPr lang="en-US" sz="2000" b="0" i="0" u="none" strike="noStrike" baseline="0" dirty="0">
                <a:latin typeface="Arial" panose="020B0604020202020204" pitchFamily="34" charset="0"/>
              </a:rPr>
              <a:t>But the space is also open to the opportunities for new human experiences. </a:t>
            </a:r>
          </a:p>
          <a:p>
            <a:pPr marL="358775" indent="-358775"/>
            <a:r>
              <a:rPr lang="en-US" sz="2000" b="0" i="0" u="none" strike="noStrike" baseline="0" dirty="0">
                <a:latin typeface="Arial" panose="020B0604020202020204" pitchFamily="34" charset="0"/>
              </a:rPr>
              <a:t>Different forms of envisionment enable designers to explore different perspectives on the space of alternatives. </a:t>
            </a:r>
          </a:p>
          <a:p>
            <a:pPr marL="358775" indent="-358775"/>
            <a:r>
              <a:rPr lang="en-US" sz="2000" b="0" i="0" u="none" strike="noStrike" baseline="0" dirty="0">
                <a:latin typeface="Arial" panose="020B0604020202020204" pitchFamily="34" charset="0"/>
              </a:rPr>
              <a:t>As design ideas firm up, so the space of the interaction can be more closely defined with defined paths through the space describing user journeys of interaction.</a:t>
            </a:r>
          </a:p>
        </p:txBody>
      </p:sp>
    </p:spTree>
    <p:extLst>
      <p:ext uri="{BB962C8B-B14F-4D97-AF65-F5344CB8AC3E}">
        <p14:creationId xmlns:p14="http://schemas.microsoft.com/office/powerpoint/2010/main" val="10351187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660"/>
            <a:ext cx="7886700" cy="686990"/>
          </a:xfrm>
        </p:spPr>
        <p:txBody>
          <a:bodyPr/>
          <a:lstStyle/>
          <a:p>
            <a:r>
              <a:rPr lang="it-IT" sz="3600" b="1" kern="1400" dirty="0">
                <a:latin typeface="Arial" panose="020B0604020202020204" pitchFamily="34" charset="0"/>
              </a:rPr>
              <a:t>Envisionment in practice (2 of 2)</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7225" y="1446629"/>
            <a:ext cx="7886700" cy="4526189"/>
          </a:xfrm>
        </p:spPr>
        <p:txBody>
          <a:bodyPr>
            <a:noAutofit/>
          </a:bodyPr>
          <a:lstStyle/>
          <a:p>
            <a:pPr marL="361950" indent="-361950"/>
            <a:r>
              <a:rPr lang="it-IT" sz="1400" b="0" i="0" u="none" strike="noStrike" baseline="0" dirty="0">
                <a:latin typeface="Arial" panose="020B0604020202020204" pitchFamily="34" charset="0"/>
              </a:rPr>
              <a:t>People find it difficult to react to a prototype if it is just placed in front of them devoid of any context. </a:t>
            </a:r>
          </a:p>
          <a:p>
            <a:pPr marL="361950" indent="-361950"/>
            <a:r>
              <a:rPr lang="it-IT" sz="1400" b="0" i="0" u="none" strike="noStrike" baseline="0" dirty="0">
                <a:latin typeface="Arial" panose="020B0604020202020204" pitchFamily="34" charset="0"/>
              </a:rPr>
              <a:t>Some sort of structuring narrative is required. </a:t>
            </a:r>
          </a:p>
          <a:p>
            <a:pPr marL="361950" indent="-361950"/>
            <a:r>
              <a:rPr lang="it-IT" sz="1400" b="0" i="0" u="none" strike="noStrike" baseline="0" dirty="0">
                <a:latin typeface="Arial" panose="020B0604020202020204" pitchFamily="34" charset="0"/>
              </a:rPr>
              <a:t>The most common strategy is to have people step through a scenario using the new application or to try carrying out one of their current tasks if the application is to replace an earlier system. </a:t>
            </a:r>
          </a:p>
          <a:p>
            <a:pPr marL="361950" indent="-361950"/>
            <a:r>
              <a:rPr lang="it-IT" sz="1400" b="0" i="0" u="none" strike="noStrike" baseline="0" dirty="0">
                <a:latin typeface="Arial" panose="020B0604020202020204" pitchFamily="34" charset="0"/>
              </a:rPr>
              <a:t>For interface design details, set the scene by suggesting what someone would be trying to do with the software at that particular point, for example ‘You are interested in buying the shirt shown on this screen but want to know more about the material – show me what you would do now’. </a:t>
            </a:r>
          </a:p>
          <a:p>
            <a:pPr marL="361950" indent="-361950"/>
            <a:r>
              <a:rPr lang="it-IT" sz="1400" b="0" i="0" u="none" strike="noStrike" baseline="0" dirty="0">
                <a:latin typeface="Arial" panose="020B0604020202020204" pitchFamily="34" charset="0"/>
              </a:rPr>
              <a:t>It is always best if people interact with the prototype themselves, even if only by pointing to a paper button. </a:t>
            </a:r>
          </a:p>
          <a:p>
            <a:pPr marL="361950" indent="-361950"/>
            <a:r>
              <a:rPr lang="it-IT" sz="1400" b="0" i="0" u="none" strike="noStrike" baseline="0" dirty="0">
                <a:latin typeface="Arial" panose="020B0604020202020204" pitchFamily="34" charset="0"/>
              </a:rPr>
              <a:t>This promotes engagement with the questions to be explored and avoids any danger of the person running the prototyping session misinterpreting responses. But there will be cases where this is not feasible. </a:t>
            </a:r>
          </a:p>
          <a:p>
            <a:pPr marL="361950" indent="-361950"/>
            <a:r>
              <a:rPr lang="it-IT" sz="1400" b="0" i="0" u="none" strike="noStrike" baseline="0" dirty="0">
                <a:latin typeface="Arial" panose="020B0604020202020204" pitchFamily="34" charset="0"/>
              </a:rPr>
              <a:t>Perhaps the prototype software is fragile, or the prototype is at a very early stage with very little genuine interactivity. </a:t>
            </a:r>
          </a:p>
          <a:p>
            <a:pPr marL="361950" indent="-361950"/>
            <a:r>
              <a:rPr lang="it-IT" sz="1400" b="0" i="0" u="none" strike="noStrike" baseline="0" dirty="0">
                <a:latin typeface="Arial" panose="020B0604020202020204" pitchFamily="34" charset="0"/>
              </a:rPr>
              <a:t>Here designers can run a video prototype produced in software such as Keynote or PowerPoint. The movie can be paused for discussion as appropriate. </a:t>
            </a:r>
          </a:p>
        </p:txBody>
      </p:sp>
    </p:spTree>
    <p:extLst>
      <p:ext uri="{BB962C8B-B14F-4D97-AF65-F5344CB8AC3E}">
        <p14:creationId xmlns:p14="http://schemas.microsoft.com/office/powerpoint/2010/main" val="1123237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7825" y="174228"/>
            <a:ext cx="8388350" cy="994172"/>
          </a:xfrm>
        </p:spPr>
        <p:txBody>
          <a:bodyPr/>
          <a:lstStyle/>
          <a:p>
            <a:r>
              <a:rPr lang="it-IT" sz="3600" b="1" i="0" u="none" strike="noStrike" kern="1400" baseline="0" dirty="0">
                <a:latin typeface="Arial" panose="020B0604020202020204" pitchFamily="34" charset="0"/>
              </a:rPr>
              <a:t>Prototypes and participatory design</a:t>
            </a:r>
          </a:p>
        </p:txBody>
      </p:sp>
      <p:sp>
        <p:nvSpPr>
          <p:cNvPr id="3" name="Text Placeholder 2"/>
          <p:cNvSpPr>
            <a:spLocks noGrp="1"/>
          </p:cNvSpPr>
          <p:nvPr>
            <p:ph type="body" idx="4294967295"/>
          </p:nvPr>
        </p:nvSpPr>
        <p:spPr>
          <a:xfrm>
            <a:off x="654050" y="1425574"/>
            <a:ext cx="7886700" cy="4518025"/>
          </a:xfrm>
        </p:spPr>
        <p:txBody>
          <a:bodyPr>
            <a:noAutofit/>
          </a:bodyPr>
          <a:lstStyle/>
          <a:p>
            <a:pPr marL="361950" indent="-361950"/>
            <a:r>
              <a:rPr lang="it-IT" sz="1800" b="0" i="0" u="none" strike="noStrike" baseline="0" dirty="0">
                <a:latin typeface="Arial" panose="020B0604020202020204" pitchFamily="34" charset="0"/>
              </a:rPr>
              <a:t>Lo-fi prototypes are an essential part of participatory design because people cannot always understand formal models or abstract representations but they can explore and evaluate ideas through engaging with prototyped systems. </a:t>
            </a:r>
          </a:p>
          <a:p>
            <a:pPr marL="361950" indent="-361950"/>
            <a:r>
              <a:rPr lang="it-IT" sz="1800" b="0" i="0" u="none" strike="noStrike" baseline="0" dirty="0">
                <a:latin typeface="Arial" panose="020B0604020202020204" pitchFamily="34" charset="0"/>
              </a:rPr>
              <a:t>People can also be directly involved in prototype design. </a:t>
            </a:r>
          </a:p>
          <a:p>
            <a:pPr marL="361950" indent="-361950"/>
            <a:r>
              <a:rPr lang="it-IT" sz="1800" b="0" i="0" u="none" strike="noStrike" baseline="0" dirty="0">
                <a:latin typeface="Arial" panose="020B0604020202020204" pitchFamily="34" charset="0"/>
              </a:rPr>
              <a:t>During the development of a prototype travel app, we ran a workshop with schoolchildren from a school in rural Scotland. </a:t>
            </a:r>
          </a:p>
          <a:p>
            <a:pPr marL="361950" indent="-361950"/>
            <a:r>
              <a:rPr lang="it-IT" sz="1800" b="0" i="0" u="none" strike="noStrike" baseline="0" dirty="0">
                <a:latin typeface="Arial" panose="020B0604020202020204" pitchFamily="34" charset="0"/>
              </a:rPr>
              <a:t>Using a ‘what will we do tonight’ scenario as a basis, we spent a morning working with the students. </a:t>
            </a:r>
          </a:p>
          <a:p>
            <a:pPr marL="361950" indent="-361950"/>
            <a:r>
              <a:rPr lang="it-IT" sz="1800" b="0" i="0" u="none" strike="noStrike" baseline="0" dirty="0">
                <a:latin typeface="Arial" panose="020B0604020202020204" pitchFamily="34" charset="0"/>
              </a:rPr>
              <a:t>The students were asked to imagine that they and a group of friends had won a trip to the city for the day and had to plan their activities.</a:t>
            </a:r>
          </a:p>
          <a:p>
            <a:pPr marL="361950" indent="-361950"/>
            <a:r>
              <a:rPr lang="it-IT" sz="1800" b="0" i="0" u="none" strike="noStrike" baseline="0" dirty="0">
                <a:latin typeface="Arial" panose="020B0604020202020204" pitchFamily="34" charset="0"/>
              </a:rPr>
              <a:t>We asked participants to use a range of supplied craft materials and information examples to create a mock-up of how they thought the app would look and operate. A number of lo-fi prototypes were quickly produced. </a:t>
            </a:r>
          </a:p>
        </p:txBody>
      </p:sp>
    </p:spTree>
    <p:extLst>
      <p:ext uri="{BB962C8B-B14F-4D97-AF65-F5344CB8AC3E}">
        <p14:creationId xmlns:p14="http://schemas.microsoft.com/office/powerpoint/2010/main" val="1873791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90788" y="269181"/>
            <a:ext cx="4162425" cy="807244"/>
          </a:xfrm>
        </p:spPr>
        <p:txBody>
          <a:bodyPr/>
          <a:lstStyle/>
          <a:p>
            <a:r>
              <a:rPr lang="it-IT" sz="3600" i="0" u="none" strike="noStrike" kern="1400" baseline="0" dirty="0">
                <a:latin typeface="Arial" panose="020B0604020202020204" pitchFamily="34" charset="0"/>
              </a:rPr>
              <a:t>Prototypes</a:t>
            </a:r>
          </a:p>
        </p:txBody>
      </p:sp>
      <p:pic>
        <p:nvPicPr>
          <p:cNvPr id="4" name="Picture 3"/>
          <p:cNvPicPr>
            <a:picLocks noChangeAspect="1"/>
          </p:cNvPicPr>
          <p:nvPr/>
        </p:nvPicPr>
        <p:blipFill>
          <a:blip r:embed="rId2"/>
          <a:stretch>
            <a:fillRect/>
          </a:stretch>
        </p:blipFill>
        <p:spPr>
          <a:xfrm>
            <a:off x="1575076" y="1047550"/>
            <a:ext cx="5993848" cy="5199246"/>
          </a:xfrm>
          <a:prstGeom prst="rect">
            <a:avLst/>
          </a:prstGeom>
        </p:spPr>
      </p:pic>
    </p:spTree>
    <p:extLst>
      <p:ext uri="{BB962C8B-B14F-4D97-AF65-F5344CB8AC3E}">
        <p14:creationId xmlns:p14="http://schemas.microsoft.com/office/powerpoint/2010/main" val="21213393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175122"/>
            <a:ext cx="7886700" cy="994172"/>
          </a:xfrm>
        </p:spPr>
        <p:txBody>
          <a:bodyPr/>
          <a:lstStyle/>
          <a:p>
            <a:r>
              <a:rPr lang="it-IT" sz="3600" b="1" i="0" u="none" strike="noStrike" kern="1400" baseline="0" dirty="0">
                <a:latin typeface="Arial" panose="020B0604020202020204" pitchFamily="34" charset="0"/>
              </a:rPr>
              <a:t>Trade-offs in prototyping (1 of 2)</a:t>
            </a:r>
          </a:p>
        </p:txBody>
      </p:sp>
      <p:sp>
        <p:nvSpPr>
          <p:cNvPr id="3" name="Text Placeholder 2"/>
          <p:cNvSpPr>
            <a:spLocks noGrp="1"/>
          </p:cNvSpPr>
          <p:nvPr>
            <p:ph type="body" idx="4294967295"/>
          </p:nvPr>
        </p:nvSpPr>
        <p:spPr>
          <a:xfrm>
            <a:off x="670125" y="1416843"/>
            <a:ext cx="7886700" cy="4040981"/>
          </a:xfrm>
        </p:spPr>
        <p:txBody>
          <a:bodyPr>
            <a:noAutofit/>
          </a:bodyPr>
          <a:lstStyle/>
          <a:p>
            <a:pPr marL="361950" indent="-361950"/>
            <a:r>
              <a:rPr lang="it-IT" sz="2000" b="0" i="0" u="none" strike="noStrike" baseline="0" dirty="0">
                <a:latin typeface="Arial" panose="020B0604020202020204" pitchFamily="34" charset="0"/>
              </a:rPr>
              <a:t>As with so many aspects of design, the designer has to consider the trade-offs in terms of time, resources, the aim of the evaluation, the stage of the project and so on. </a:t>
            </a:r>
          </a:p>
          <a:p>
            <a:pPr marL="361950" indent="-361950"/>
            <a:r>
              <a:rPr lang="it-IT" sz="2000" b="0" i="0" u="none" strike="noStrike" baseline="0" dirty="0">
                <a:latin typeface="Arial" panose="020B0604020202020204" pitchFamily="34" charset="0"/>
              </a:rPr>
              <a:t>Indeed, when reflecting on how and what to prototype, the designer should think in terms of the PACT elements – people, activities, contexts and technologies. </a:t>
            </a:r>
          </a:p>
          <a:p>
            <a:pPr marL="361950" indent="-361950"/>
            <a:r>
              <a:rPr lang="it-IT" sz="2000" b="0" i="0" u="none" strike="noStrike" baseline="0" dirty="0">
                <a:latin typeface="Arial" panose="020B0604020202020204" pitchFamily="34" charset="0"/>
              </a:rPr>
              <a:t>Who is the prototype aimed at? What is the designer trying to achieve with the prototype? </a:t>
            </a:r>
          </a:p>
          <a:p>
            <a:pPr marL="361950" indent="-361950"/>
            <a:r>
              <a:rPr lang="it-IT" sz="2000" b="0" i="0" u="none" strike="noStrike" baseline="0" dirty="0">
                <a:latin typeface="Arial" panose="020B0604020202020204" pitchFamily="34" charset="0"/>
              </a:rPr>
              <a:t>What stage of the project are things at and what is the context for the use of the prototype? </a:t>
            </a:r>
          </a:p>
          <a:p>
            <a:pPr marL="361950" indent="-361950"/>
            <a:r>
              <a:rPr lang="it-IT" sz="2000" b="0" i="0" u="none" strike="noStrike" baseline="0" dirty="0">
                <a:latin typeface="Arial" panose="020B0604020202020204" pitchFamily="34" charset="0"/>
              </a:rPr>
              <a:t>What technologies (hi-fi or lo-fi) are appropriate?</a:t>
            </a:r>
          </a:p>
        </p:txBody>
      </p:sp>
    </p:spTree>
    <p:extLst>
      <p:ext uri="{BB962C8B-B14F-4D97-AF65-F5344CB8AC3E}">
        <p14:creationId xmlns:p14="http://schemas.microsoft.com/office/powerpoint/2010/main" val="826779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4085"/>
            <a:ext cx="7886700" cy="744140"/>
          </a:xfrm>
        </p:spPr>
        <p:txBody>
          <a:bodyPr/>
          <a:lstStyle/>
          <a:p>
            <a:r>
              <a:rPr lang="it-IT" sz="3600" b="1" kern="1400" dirty="0">
                <a:latin typeface="Arial" panose="020B0604020202020204" pitchFamily="34" charset="0"/>
              </a:rPr>
              <a:t>Trade-offs in prototyping (2 of 2)</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1135" y="1410097"/>
            <a:ext cx="7886700" cy="4657327"/>
          </a:xfrm>
        </p:spPr>
        <p:txBody>
          <a:bodyPr>
            <a:noAutofit/>
          </a:bodyPr>
          <a:lstStyle/>
          <a:p>
            <a:pPr marL="358775" indent="-358775"/>
            <a:r>
              <a:rPr lang="it-IT" b="0" i="0" u="none" strike="noStrike" baseline="0" dirty="0" err="1">
                <a:latin typeface="Arial" panose="020B0604020202020204" pitchFamily="34" charset="0"/>
              </a:rPr>
              <a:t>Rosson</a:t>
            </a:r>
            <a:r>
              <a:rPr lang="it-IT" b="0" i="0" u="none" strike="noStrike" baseline="0" dirty="0">
                <a:latin typeface="Arial" panose="020B0604020202020204" pitchFamily="34" charset="0"/>
              </a:rPr>
              <a:t> and Carroll (2002) </a:t>
            </a:r>
            <a:r>
              <a:rPr lang="it-IT" b="0" i="0" u="none" strike="noStrike" baseline="0" dirty="0" err="1">
                <a:latin typeface="Arial" panose="020B0604020202020204" pitchFamily="34" charset="0"/>
              </a:rPr>
              <a:t>highlight</a:t>
            </a:r>
            <a:r>
              <a:rPr lang="it-IT" b="0" i="0" u="none" strike="noStrike" baseline="0" dirty="0">
                <a:latin typeface="Arial" panose="020B0604020202020204" pitchFamily="34" charset="0"/>
              </a:rPr>
              <a:t> some of </a:t>
            </a:r>
            <a:r>
              <a:rPr lang="it-IT" b="0" i="0" u="none" strike="noStrike" baseline="0" dirty="0" err="1">
                <a:latin typeface="Arial" panose="020B0604020202020204" pitchFamily="34" charset="0"/>
              </a:rPr>
              <a:t>these</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trade-offs</a:t>
            </a:r>
            <a:r>
              <a:rPr lang="it-IT" b="0" i="0" u="none" strike="noStrike" baseline="0" dirty="0">
                <a:latin typeface="Arial" panose="020B0604020202020204" pitchFamily="34" charset="0"/>
              </a:rPr>
              <a:t>:</a:t>
            </a:r>
          </a:p>
          <a:p>
            <a:pPr marL="808038" lvl="1" indent="-427038">
              <a:buFont typeface="Arial" panose="020B0604020202020204" pitchFamily="34" charset="0"/>
              <a:buChar char="‒"/>
            </a:pPr>
            <a:r>
              <a:rPr lang="it-IT" sz="2000" b="0" i="0" u="none" strike="noStrike" baseline="0" dirty="0">
                <a:latin typeface="Arial" panose="020B0604020202020204" pitchFamily="34" charset="0"/>
              </a:rPr>
              <a:t>High-</a:t>
            </a:r>
            <a:r>
              <a:rPr lang="it-IT" sz="2000" b="0" i="0" u="none" strike="noStrike" baseline="0" dirty="0" err="1">
                <a:latin typeface="Arial" panose="020B0604020202020204" pitchFamily="34" charset="0"/>
              </a:rPr>
              <a:t>quality</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graphics</a:t>
            </a:r>
            <a:r>
              <a:rPr lang="it-IT" sz="2000" b="0" i="0" u="none" strike="noStrike" baseline="0" dirty="0">
                <a:latin typeface="Arial" panose="020B0604020202020204" pitchFamily="34" charset="0"/>
              </a:rPr>
              <a:t> and </a:t>
            </a:r>
            <a:r>
              <a:rPr lang="it-IT" sz="2000" b="0" i="0" u="none" strike="noStrike" baseline="0" dirty="0" err="1">
                <a:latin typeface="Arial" panose="020B0604020202020204" pitchFamily="34" charset="0"/>
              </a:rPr>
              <a:t>animation</a:t>
            </a:r>
            <a:r>
              <a:rPr lang="it-IT" sz="2000" b="0" i="0" u="none" strike="noStrike" baseline="0" dirty="0">
                <a:latin typeface="Arial" panose="020B0604020202020204" pitchFamily="34" charset="0"/>
              </a:rPr>
              <a:t> can be </a:t>
            </a:r>
            <a:r>
              <a:rPr lang="it-IT" sz="2000" b="0" i="0" u="none" strike="noStrike" baseline="0" dirty="0" err="1">
                <a:latin typeface="Arial" panose="020B0604020202020204" pitchFamily="34" charset="0"/>
              </a:rPr>
              <a:t>used</a:t>
            </a:r>
            <a:r>
              <a:rPr lang="it-IT" sz="2000" b="0" i="0" u="none" strike="noStrike" baseline="0" dirty="0">
                <a:latin typeface="Arial" panose="020B0604020202020204" pitchFamily="34" charset="0"/>
              </a:rPr>
              <a:t> to create </a:t>
            </a:r>
            <a:r>
              <a:rPr lang="it-IT" sz="2000" b="0" i="0" u="none" strike="noStrike" baseline="0" dirty="0" err="1">
                <a:latin typeface="Arial" panose="020B0604020202020204" pitchFamily="34" charset="0"/>
              </a:rPr>
              <a:t>convincing</a:t>
            </a:r>
            <a:r>
              <a:rPr lang="it-IT" sz="2000" b="0" i="0" u="none" strike="noStrike" baseline="0" dirty="0">
                <a:latin typeface="Arial" panose="020B0604020202020204" pitchFamily="34" charset="0"/>
              </a:rPr>
              <a:t> and </a:t>
            </a:r>
            <a:r>
              <a:rPr lang="it-IT" sz="2000" b="0" i="0" u="none" strike="noStrike" baseline="0" dirty="0" err="1">
                <a:latin typeface="Arial" panose="020B0604020202020204" pitchFamily="34" charset="0"/>
              </a:rPr>
              <a:t>exciting</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prototypes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but</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may</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also</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lead</a:t>
            </a:r>
            <a:r>
              <a:rPr lang="it-IT" sz="2000" b="0" i="0" u="none" strike="noStrike" baseline="0" dirty="0">
                <a:latin typeface="Arial" panose="020B0604020202020204" pitchFamily="34" charset="0"/>
              </a:rPr>
              <a:t> to premature </a:t>
            </a:r>
            <a:r>
              <a:rPr lang="it-IT" sz="2000" b="0" i="0" u="none" strike="noStrike" baseline="0" dirty="0" err="1">
                <a:latin typeface="Arial" panose="020B0604020202020204" pitchFamily="34" charset="0"/>
              </a:rPr>
              <a:t>commitment</a:t>
            </a:r>
            <a:r>
              <a:rPr lang="it-IT" sz="2000" b="0" i="0" u="none" strike="noStrike" baseline="0" dirty="0">
                <a:latin typeface="Arial" panose="020B0604020202020204" pitchFamily="34" charset="0"/>
              </a:rPr>
              <a:t> to some design </a:t>
            </a:r>
            <a:r>
              <a:rPr lang="it-IT" sz="2000" b="0" i="0" u="none" strike="noStrike" baseline="0" dirty="0" err="1">
                <a:latin typeface="Arial" panose="020B0604020202020204" pitchFamily="34" charset="0"/>
              </a:rPr>
              <a:t>decision</a:t>
            </a:r>
            <a:r>
              <a:rPr lang="it-IT" sz="2000" b="0" i="0" u="none" strike="noStrike" baseline="0" dirty="0">
                <a:latin typeface="Arial" panose="020B0604020202020204" pitchFamily="34" charset="0"/>
              </a:rPr>
              <a:t>.</a:t>
            </a:r>
          </a:p>
          <a:p>
            <a:pPr marL="808038" lvl="1" indent="-427038">
              <a:buFont typeface="Arial" panose="020B0604020202020204" pitchFamily="34" charset="0"/>
              <a:buChar char="‒"/>
            </a:pPr>
            <a:r>
              <a:rPr lang="it-IT" sz="2000" b="0" i="0" u="none" strike="noStrike" baseline="0" dirty="0">
                <a:latin typeface="Arial" panose="020B0604020202020204" pitchFamily="34" charset="0"/>
              </a:rPr>
              <a:t>Detailed special-purpose prototypes help answer specific questions about a design but building a meaningful prototype for each issue is expensive.</a:t>
            </a:r>
          </a:p>
          <a:p>
            <a:pPr marL="808038" lvl="1" indent="-427038">
              <a:buFont typeface="Arial" panose="020B0604020202020204" pitchFamily="34" charset="0"/>
              <a:buChar char="‒"/>
            </a:pPr>
            <a:r>
              <a:rPr lang="it-IT" sz="2000" b="0" i="0" u="none" strike="noStrike" baseline="0" dirty="0">
                <a:latin typeface="Arial" panose="020B0604020202020204" pitchFamily="34" charset="0"/>
              </a:rPr>
              <a:t>Realistic prototypes increase the validity of user test data but may postpone testing or require construction of throwaway prototypes.</a:t>
            </a:r>
          </a:p>
          <a:p>
            <a:pPr marL="808038" lvl="1" indent="-427038">
              <a:buFont typeface="Arial" panose="020B0604020202020204" pitchFamily="34" charset="0"/>
              <a:buChar char="‒"/>
            </a:pPr>
            <a:r>
              <a:rPr lang="it-IT" sz="2000" b="0" i="0" u="none" strike="noStrike" baseline="0" dirty="0">
                <a:latin typeface="Arial" panose="020B0604020202020204" pitchFamily="34" charset="0"/>
              </a:rPr>
              <a:t>Iterative refinement of an implementation enables continual testing and feedback but may discourage consideration of radical transformations.</a:t>
            </a:r>
          </a:p>
        </p:txBody>
      </p:sp>
    </p:spTree>
    <p:extLst>
      <p:ext uri="{BB962C8B-B14F-4D97-AF65-F5344CB8AC3E}">
        <p14:creationId xmlns:p14="http://schemas.microsoft.com/office/powerpoint/2010/main" val="1470347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48276"/>
            <a:ext cx="7886700" cy="994172"/>
          </a:xfrm>
        </p:spPr>
        <p:txBody>
          <a:bodyPr/>
          <a:lstStyle/>
          <a:p>
            <a:r>
              <a:rPr lang="it-IT" sz="3600" b="1" i="0" u="none" strike="noStrike" kern="1400" baseline="0" dirty="0">
                <a:latin typeface="Arial" panose="020B0604020202020204" pitchFamily="34" charset="0"/>
              </a:rPr>
              <a:t>Prototyping throughout the design process</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48970" y="1529148"/>
            <a:ext cx="7886700" cy="4757251"/>
          </a:xfrm>
        </p:spPr>
        <p:txBody>
          <a:bodyPr>
            <a:noAutofit/>
          </a:bodyPr>
          <a:lstStyle/>
          <a:p>
            <a:pPr marL="358775" indent="-358775"/>
            <a:r>
              <a:rPr lang="it-IT" sz="1600" b="0" i="0" u="none" strike="noStrike" baseline="0" dirty="0">
                <a:latin typeface="Arial" panose="020B0604020202020204" pitchFamily="34" charset="0"/>
              </a:rPr>
              <a:t>‘Requirements animation’ is a term used to describe the use of prototyping to illustrate requirements. Used at an early stage, a quick prototype can be developed and shown to the client/users for comment on the general design.</a:t>
            </a:r>
          </a:p>
          <a:p>
            <a:pPr marL="358775" indent="-358775"/>
            <a:r>
              <a:rPr lang="it-IT" sz="1600" b="0" i="0" u="none" strike="noStrike" baseline="0" dirty="0">
                <a:latin typeface="Arial" panose="020B0604020202020204" pitchFamily="34" charset="0"/>
              </a:rPr>
              <a:t>Rapid prototyping (also known as ‘throw-it-away’ prototyping) is common in user interface design where software such as PowerPoint or Keynote is used to illustrate concepts. The prototype will be ‘thrown away’ because implementation will be in a different development language. </a:t>
            </a:r>
          </a:p>
          <a:p>
            <a:pPr marL="358775" indent="-358775"/>
            <a:r>
              <a:rPr lang="it-IT" sz="1600" b="0" i="0" u="none" strike="noStrike" baseline="0" dirty="0">
                <a:latin typeface="Arial" panose="020B0604020202020204" pitchFamily="34" charset="0"/>
              </a:rPr>
              <a:t>However, as one famous quotation in software development has it, ‘You will throw away your first few designs, so you might as well plan to throw them away in the first place’.</a:t>
            </a:r>
          </a:p>
          <a:p>
            <a:pPr marL="358775" indent="-358775"/>
            <a:r>
              <a:rPr lang="it-IT" sz="1600" b="0" i="0" u="none" strike="noStrike" baseline="0" dirty="0">
                <a:latin typeface="Arial" panose="020B0604020202020204" pitchFamily="34" charset="0"/>
              </a:rPr>
              <a:t>Use case prototyping is when a ‘polished’ video is produced to disseminate to a wider audience and also to the software and hardware development teams whose job is to bring the product into existence. </a:t>
            </a:r>
          </a:p>
          <a:p>
            <a:pPr marL="358775" indent="-358775"/>
            <a:r>
              <a:rPr lang="it-IT" sz="1600" b="0" i="0" u="none" strike="noStrike" baseline="0" dirty="0">
                <a:latin typeface="Arial" panose="020B0604020202020204" pitchFamily="34" charset="0"/>
              </a:rPr>
              <a:t>The power of this type of video to communicate design requirements in product design as well as service design is extremely strong (Mival, 2004). </a:t>
            </a:r>
          </a:p>
          <a:p>
            <a:pPr marL="358775" indent="-358775"/>
            <a:r>
              <a:rPr lang="it-IT" sz="1600" b="0" i="0" u="none" strike="noStrike" baseline="0" dirty="0">
                <a:latin typeface="Arial" panose="020B0604020202020204" pitchFamily="34" charset="0"/>
              </a:rPr>
              <a:t>In certain designs, this use case will employ a technology beyond what is possible (in the Lexi example, a 3D projection smart pad); we have coined these ‘Future Now’ movies.</a:t>
            </a:r>
          </a:p>
        </p:txBody>
      </p:sp>
    </p:spTree>
    <p:extLst>
      <p:ext uri="{BB962C8B-B14F-4D97-AF65-F5344CB8AC3E}">
        <p14:creationId xmlns:p14="http://schemas.microsoft.com/office/powerpoint/2010/main" val="1043030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0075"/>
            <a:ext cx="7886700" cy="717538"/>
          </a:xfrm>
        </p:spPr>
        <p:txBody>
          <a:bodyPr/>
          <a:lstStyle/>
          <a:p>
            <a:r>
              <a:rPr lang="it-IT" sz="3600" b="1" i="0" u="none" strike="noStrike" kern="1400" baseline="0" dirty="0">
                <a:latin typeface="Arial" panose="020B0604020202020204" pitchFamily="34" charset="0"/>
              </a:rPr>
              <a:t>Challenge 8.5</a:t>
            </a:r>
          </a:p>
        </p:txBody>
      </p:sp>
      <p:sp>
        <p:nvSpPr>
          <p:cNvPr id="3" name="Text Placeholder 2"/>
          <p:cNvSpPr>
            <a:spLocks noGrp="1"/>
          </p:cNvSpPr>
          <p:nvPr>
            <p:ph type="body" idx="4294967295"/>
          </p:nvPr>
        </p:nvSpPr>
        <p:spPr>
          <a:xfrm>
            <a:off x="651510" y="1403510"/>
            <a:ext cx="7886700" cy="3263504"/>
          </a:xfrm>
        </p:spPr>
        <p:txBody>
          <a:bodyPr/>
          <a:lstStyle/>
          <a:p>
            <a:pPr marL="358775" indent="-358775"/>
            <a:r>
              <a:rPr lang="it-IT" sz="2800" b="0" i="0" u="none" strike="noStrike" baseline="0" dirty="0">
                <a:latin typeface="Arial" panose="020B0604020202020204" pitchFamily="34" charset="0"/>
              </a:rPr>
              <a:t>Imagine you are presenting your ideas for a diary tool on a smartphone to a small team of developers from the smartphone manufacturer. What type of prototype would you use?</a:t>
            </a:r>
          </a:p>
        </p:txBody>
      </p:sp>
    </p:spTree>
    <p:extLst>
      <p:ext uri="{BB962C8B-B14F-4D97-AF65-F5344CB8AC3E}">
        <p14:creationId xmlns:p14="http://schemas.microsoft.com/office/powerpoint/2010/main" val="3122502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5448"/>
            <a:ext cx="7886700" cy="767000"/>
          </a:xfrm>
        </p:spPr>
        <p:txBody>
          <a:bodyPr/>
          <a:lstStyle/>
          <a:p>
            <a:r>
              <a:rPr lang="it-IT" sz="3600" b="1" i="0" u="none" strike="noStrike" kern="1400" baseline="0" dirty="0">
                <a:latin typeface="Arial" panose="020B0604020202020204" pitchFamily="34" charset="0"/>
              </a:rPr>
              <a:t>Prototyping tools</a:t>
            </a:r>
          </a:p>
        </p:txBody>
      </p:sp>
      <p:sp>
        <p:nvSpPr>
          <p:cNvPr id="3" name="Text Placeholder 2"/>
          <p:cNvSpPr>
            <a:spLocks noGrp="1"/>
          </p:cNvSpPr>
          <p:nvPr>
            <p:ph type="body" idx="4294967295"/>
          </p:nvPr>
        </p:nvSpPr>
        <p:spPr>
          <a:xfrm>
            <a:off x="668220" y="1423004"/>
            <a:ext cx="7886700" cy="4455625"/>
          </a:xfrm>
        </p:spPr>
        <p:txBody>
          <a:bodyPr>
            <a:noAutofit/>
          </a:bodyPr>
          <a:lstStyle/>
          <a:p>
            <a:pPr marL="358775" indent="-358775"/>
            <a:r>
              <a:rPr lang="it-IT" sz="1800" b="0" i="0" u="none" strike="noStrike" baseline="0" dirty="0">
                <a:latin typeface="Arial" panose="020B0604020202020204" pitchFamily="34" charset="0"/>
              </a:rPr>
              <a:t>Given the wide range of uses for prototyping and the large number of occasions when it is used, it is not surprising that there are a wealth of software ‘tools’ that can be used. A good prototyping tool should:</a:t>
            </a:r>
          </a:p>
          <a:p>
            <a:pPr marL="800100" lvl="1" indent="-419100">
              <a:buFont typeface="Arial" panose="020B0604020202020204" pitchFamily="34" charset="0"/>
              <a:buChar char="‒"/>
            </a:pPr>
            <a:r>
              <a:rPr lang="it-IT" sz="1600" b="0" i="0" u="none" strike="noStrike" baseline="0" dirty="0">
                <a:latin typeface="Arial" panose="020B0604020202020204" pitchFamily="34" charset="0"/>
              </a:rPr>
              <a:t>Allow easy, rapid modification of interface details or functionality.</a:t>
            </a:r>
          </a:p>
          <a:p>
            <a:pPr marL="800100" lvl="1" indent="-419100">
              <a:buFont typeface="Arial" panose="020B0604020202020204" pitchFamily="34" charset="0"/>
              <a:buChar char="‒"/>
            </a:pPr>
            <a:r>
              <a:rPr lang="it-IT" sz="1600" b="0" i="0" u="none" strike="noStrike" baseline="0" dirty="0">
                <a:latin typeface="Arial" panose="020B0604020202020204" pitchFamily="34" charset="0"/>
              </a:rPr>
              <a:t>For designers who are not programmers, allow direct manipulation of prototype components.</a:t>
            </a:r>
          </a:p>
          <a:p>
            <a:pPr marL="800100" lvl="1" indent="-419100">
              <a:buFont typeface="Arial" panose="020B0604020202020204" pitchFamily="34" charset="0"/>
              <a:buChar char="‒"/>
            </a:pPr>
            <a:r>
              <a:rPr lang="it-IT" sz="1600" b="0" i="0" u="none" strike="noStrike" baseline="0" dirty="0">
                <a:latin typeface="Arial" panose="020B0604020202020204" pitchFamily="34" charset="0"/>
              </a:rPr>
              <a:t>For incremental and evolutionary prototypes, facilitate reuse of code.</a:t>
            </a:r>
          </a:p>
          <a:p>
            <a:pPr marL="800100" lvl="1" indent="-419100">
              <a:buFont typeface="Arial" panose="020B0604020202020204" pitchFamily="34" charset="0"/>
              <a:buChar char="‒"/>
            </a:pPr>
            <a:r>
              <a:rPr lang="it-IT" sz="1600" b="0" i="0" u="none" strike="noStrike" baseline="0" dirty="0">
                <a:latin typeface="Arial" panose="020B0604020202020204" pitchFamily="34" charset="0"/>
              </a:rPr>
              <a:t>Not constrain the designer to default styles for interface objects.</a:t>
            </a:r>
          </a:p>
          <a:p>
            <a:pPr marL="358775" indent="-358775"/>
            <a:r>
              <a:rPr lang="it-IT" sz="1800" b="0" i="0" u="none" strike="noStrike" baseline="0" dirty="0">
                <a:latin typeface="Arial" panose="020B0604020202020204" pitchFamily="34" charset="0"/>
              </a:rPr>
              <a:t>Useful tools for requirements animation include paper, PowerPoint (e.g. for illustrating main screens) and drawing packages. </a:t>
            </a:r>
          </a:p>
          <a:p>
            <a:pPr marL="358775" indent="-358775"/>
            <a:r>
              <a:rPr lang="it-IT" sz="1800" b="0" i="0" u="none" strike="noStrike" baseline="0" dirty="0">
                <a:latin typeface="Arial" panose="020B0604020202020204" pitchFamily="34" charset="0"/>
              </a:rPr>
              <a:t>Data manipulation languages such as SQL can be effective in animating the functionality of a system, and vertical or horizontal prototypes can be built using simple application builders that are widely available. </a:t>
            </a:r>
          </a:p>
          <a:p>
            <a:pPr marL="358775" indent="-358775"/>
            <a:r>
              <a:rPr lang="it-IT" sz="1800" b="0" i="0" u="none" strike="noStrike" baseline="0" dirty="0">
                <a:latin typeface="Arial" panose="020B0604020202020204" pitchFamily="34" charset="0"/>
              </a:rPr>
              <a:t>User Interface Kits are collections of tools that help designers rapidly prototype aspects of the interface.</a:t>
            </a:r>
          </a:p>
        </p:txBody>
      </p:sp>
    </p:spTree>
    <p:extLst>
      <p:ext uri="{BB962C8B-B14F-4D97-AF65-F5344CB8AC3E}">
        <p14:creationId xmlns:p14="http://schemas.microsoft.com/office/powerpoint/2010/main" val="1686965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171758"/>
            <a:ext cx="7886700" cy="994172"/>
          </a:xfrm>
        </p:spPr>
        <p:txBody>
          <a:bodyPr/>
          <a:lstStyle/>
          <a:p>
            <a:r>
              <a:rPr lang="it-IT" sz="3600" b="1" i="0" u="none" strike="noStrike" kern="1400" baseline="0" dirty="0">
                <a:latin typeface="Arial" panose="020B0604020202020204" pitchFamily="34" charset="0"/>
              </a:rPr>
              <a:t>Challenge 8.6</a:t>
            </a:r>
          </a:p>
        </p:txBody>
      </p:sp>
      <p:sp>
        <p:nvSpPr>
          <p:cNvPr id="3" name="Text Placeholder 2"/>
          <p:cNvSpPr>
            <a:spLocks noGrp="1"/>
          </p:cNvSpPr>
          <p:nvPr>
            <p:ph type="body" idx="4294967295"/>
          </p:nvPr>
        </p:nvSpPr>
        <p:spPr>
          <a:xfrm>
            <a:off x="652064" y="1388777"/>
            <a:ext cx="7886700" cy="3263504"/>
          </a:xfrm>
        </p:spPr>
        <p:txBody>
          <a:bodyPr/>
          <a:lstStyle/>
          <a:p>
            <a:pPr marL="381000" indent="-381000"/>
            <a:r>
              <a:rPr lang="it-IT" sz="2800" b="0" i="0" u="none" strike="noStrike" baseline="0" dirty="0">
                <a:latin typeface="Arial" panose="020B0604020202020204" pitchFamily="34" charset="0"/>
              </a:rPr>
              <a:t>What are the advantages and disadvantages of prototyping software at the very early stages of development?</a:t>
            </a:r>
          </a:p>
        </p:txBody>
      </p:sp>
    </p:spTree>
    <p:extLst>
      <p:ext uri="{BB962C8B-B14F-4D97-AF65-F5344CB8AC3E}">
        <p14:creationId xmlns:p14="http://schemas.microsoft.com/office/powerpoint/2010/main" val="1744117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6405"/>
            <a:ext cx="7886700" cy="645080"/>
          </a:xfrm>
        </p:spPr>
        <p:txBody>
          <a:bodyPr/>
          <a:lstStyle/>
          <a:p>
            <a:r>
              <a:rPr lang="it-IT" sz="3600" b="1" i="0" u="none" strike="noStrike" kern="1400" baseline="0" dirty="0">
                <a:latin typeface="Arial" panose="020B0604020202020204" pitchFamily="34" charset="0"/>
              </a:rPr>
              <a:t>Presenting designs (1 of 4)</a:t>
            </a:r>
          </a:p>
        </p:txBody>
      </p:sp>
      <p:sp>
        <p:nvSpPr>
          <p:cNvPr id="3" name="Text Placeholder 2"/>
          <p:cNvSpPr>
            <a:spLocks noGrp="1"/>
          </p:cNvSpPr>
          <p:nvPr>
            <p:ph type="body" idx="4294967295"/>
          </p:nvPr>
        </p:nvSpPr>
        <p:spPr>
          <a:xfrm>
            <a:off x="668755" y="1416743"/>
            <a:ext cx="7886700" cy="4331085"/>
          </a:xfrm>
        </p:spPr>
        <p:txBody>
          <a:bodyPr>
            <a:noAutofit/>
          </a:bodyPr>
          <a:lstStyle/>
          <a:p>
            <a:pPr marL="358775" indent="-358775"/>
            <a:r>
              <a:rPr lang="it-IT" sz="2000" b="0" i="0" u="none" strike="noStrike" baseline="0" dirty="0">
                <a:latin typeface="Arial" panose="020B0604020202020204" pitchFamily="34" charset="0"/>
              </a:rPr>
              <a:t>Presenting design ideas clearly and appropriately is a key skill of the designer. </a:t>
            </a:r>
          </a:p>
          <a:p>
            <a:pPr marL="358775" indent="-358775"/>
            <a:r>
              <a:rPr lang="it-IT" sz="2000" b="0" i="0" u="none" strike="noStrike" baseline="0" dirty="0">
                <a:latin typeface="Arial" panose="020B0604020202020204" pitchFamily="34" charset="0"/>
              </a:rPr>
              <a:t>The design process is a long one; with many different stages, there are many different people involved and there are many different reasons for giving a presentation. </a:t>
            </a:r>
          </a:p>
          <a:p>
            <a:pPr marL="358775" indent="-358775"/>
            <a:r>
              <a:rPr lang="it-IT" sz="2000" b="0" i="0" u="none" strike="noStrike" baseline="0" dirty="0">
                <a:latin typeface="Arial" panose="020B0604020202020204" pitchFamily="34" charset="0"/>
              </a:rPr>
              <a:t>The combination of these will affect what sort of presentation and what sort of representation are suitable.</a:t>
            </a:r>
          </a:p>
          <a:p>
            <a:pPr marL="358775" indent="-358775"/>
            <a:r>
              <a:rPr lang="it-IT" sz="2000" b="0" i="0" u="none" strike="noStrike" baseline="0" dirty="0">
                <a:latin typeface="Arial" panose="020B0604020202020204" pitchFamily="34" charset="0"/>
              </a:rPr>
              <a:t>If the ideas are aimed at senior management, for example, then it is likely that the focus is on vision, concepts and key features of design. </a:t>
            </a:r>
          </a:p>
          <a:p>
            <a:pPr marL="358775" indent="-358775"/>
            <a:r>
              <a:rPr lang="it-IT" sz="2000" b="0" i="0" u="none" strike="noStrike" baseline="0" dirty="0">
                <a:latin typeface="Arial" panose="020B0604020202020204" pitchFamily="34" charset="0"/>
              </a:rPr>
              <a:t>People in this position are generally concerned with strategic issues rather than detail, so a presentation to management should focus on impact, image and concept. </a:t>
            </a:r>
          </a:p>
        </p:txBody>
      </p:sp>
    </p:spTree>
    <p:extLst>
      <p:ext uri="{BB962C8B-B14F-4D97-AF65-F5344CB8AC3E}">
        <p14:creationId xmlns:p14="http://schemas.microsoft.com/office/powerpoint/2010/main" val="238351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0760"/>
            <a:ext cx="7886700" cy="610790"/>
          </a:xfrm>
        </p:spPr>
        <p:txBody>
          <a:bodyPr/>
          <a:lstStyle/>
          <a:p>
            <a:r>
              <a:rPr lang="en-US" sz="3600" b="1" i="0" u="none" strike="noStrike" kern="1400" baseline="0" dirty="0">
                <a:latin typeface="Arial" panose="020B0604020202020204" pitchFamily="34" charset="0"/>
              </a:rPr>
              <a:t>Different techniques	</a:t>
            </a:r>
          </a:p>
        </p:txBody>
      </p:sp>
      <p:sp>
        <p:nvSpPr>
          <p:cNvPr id="3" name="Text Placeholder 2"/>
          <p:cNvSpPr>
            <a:spLocks noGrp="1"/>
          </p:cNvSpPr>
          <p:nvPr>
            <p:ph type="body" idx="4294967295"/>
          </p:nvPr>
        </p:nvSpPr>
        <p:spPr>
          <a:xfrm>
            <a:off x="648970" y="1426369"/>
            <a:ext cx="7886700" cy="4602956"/>
          </a:xfrm>
        </p:spPr>
        <p:txBody>
          <a:bodyPr>
            <a:noAutofit/>
          </a:bodyPr>
          <a:lstStyle/>
          <a:p>
            <a:pPr marL="358775" indent="-358775"/>
            <a:r>
              <a:rPr lang="en-US" sz="1800" b="0" i="0" u="none" strike="noStrike" baseline="0" dirty="0">
                <a:latin typeface="Arial" panose="020B0604020202020204" pitchFamily="34" charset="0"/>
              </a:rPr>
              <a:t>There are many techniques that can be used to help develop an understanding of the design problem and to envision possible solutions. </a:t>
            </a:r>
          </a:p>
          <a:p>
            <a:pPr marL="358775" indent="-358775"/>
            <a:r>
              <a:rPr lang="en-US" sz="1800" b="0" i="0" u="none" strike="noStrike" baseline="0" dirty="0">
                <a:latin typeface="Arial" panose="020B0604020202020204" pitchFamily="34" charset="0"/>
              </a:rPr>
              <a:t>None of these techniques in themselves will lead to the perfect design but they will all generate some kind of document or representation that can be used in the process of communicating with clients, customers and colleagues. </a:t>
            </a:r>
          </a:p>
          <a:p>
            <a:pPr marL="358775" indent="-358775"/>
            <a:r>
              <a:rPr lang="en-US" sz="1800" b="0" i="0" u="none" strike="noStrike" baseline="0" dirty="0">
                <a:latin typeface="Arial" panose="020B0604020202020204" pitchFamily="34" charset="0"/>
              </a:rPr>
              <a:t>It is through communication that design solutions will arise, be evaluated and (eventually) be transformed into a final service or product.</a:t>
            </a:r>
          </a:p>
          <a:p>
            <a:pPr marL="358775" indent="-358775"/>
            <a:r>
              <a:rPr lang="en-US" sz="1800" b="0" i="0" u="none" strike="noStrike" baseline="0" dirty="0">
                <a:latin typeface="Arial" panose="020B0604020202020204" pitchFamily="34" charset="0"/>
              </a:rPr>
              <a:t>Which techniques are used on a particular project will depend on a number of factors: the working style of the development team, the type of project, the resources available and so on. </a:t>
            </a:r>
          </a:p>
          <a:p>
            <a:pPr marL="358775" indent="-358775"/>
            <a:r>
              <a:rPr lang="en-US" sz="1800" b="0" i="0" u="none" strike="noStrike" baseline="0" dirty="0">
                <a:latin typeface="Arial" panose="020B0604020202020204" pitchFamily="34" charset="0"/>
              </a:rPr>
              <a:t>Choosing suitable representations for the task at hand is one of the skills of a designer, another is making good use of that representation. </a:t>
            </a:r>
          </a:p>
        </p:txBody>
      </p:sp>
    </p:spTree>
    <p:extLst>
      <p:ext uri="{BB962C8B-B14F-4D97-AF65-F5344CB8AC3E}">
        <p14:creationId xmlns:p14="http://schemas.microsoft.com/office/powerpoint/2010/main" val="476395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184647"/>
            <a:ext cx="7886700" cy="994172"/>
          </a:xfrm>
        </p:spPr>
        <p:txBody>
          <a:bodyPr/>
          <a:lstStyle/>
          <a:p>
            <a:r>
              <a:rPr lang="it-IT" sz="3600" b="1" kern="1400" dirty="0">
                <a:latin typeface="Arial" panose="020B0604020202020204" pitchFamily="34" charset="0"/>
              </a:rPr>
              <a:t>Presenting designs (2 of 4)</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47065" y="1407318"/>
            <a:ext cx="7886700" cy="4688681"/>
          </a:xfrm>
        </p:spPr>
        <p:txBody>
          <a:bodyPr/>
          <a:lstStyle/>
          <a:p>
            <a:pPr marL="373063" indent="-373063"/>
            <a:r>
              <a:rPr lang="it-IT" b="0" i="0" u="none" strike="noStrike" baseline="0" dirty="0">
                <a:latin typeface="Arial" panose="020B0604020202020204" pitchFamily="34" charset="0"/>
              </a:rPr>
              <a:t>If the presentation is aimed at the client, then one would expect a bit more detail and some idea of how it works. </a:t>
            </a:r>
          </a:p>
          <a:p>
            <a:pPr marL="373063" indent="-373063"/>
            <a:r>
              <a:rPr lang="it-IT" b="0" i="0" u="none" strike="noStrike" baseline="0" dirty="0">
                <a:latin typeface="Arial" panose="020B0604020202020204" pitchFamily="34" charset="0"/>
              </a:rPr>
              <a:t>If the presentation is aimed at end users, then it is most likely to concentrate on the detail of the design and the workings of the system. </a:t>
            </a:r>
          </a:p>
          <a:p>
            <a:pPr marL="373063" indent="-373063"/>
            <a:r>
              <a:rPr lang="it-IT" b="0" i="0" u="none" strike="noStrike" baseline="0" dirty="0">
                <a:latin typeface="Arial" panose="020B0604020202020204" pitchFamily="34" charset="0"/>
              </a:rPr>
              <a:t>If presenting to the people who will be using the system, it is important to beware of misconceptions about current activities. </a:t>
            </a:r>
          </a:p>
          <a:p>
            <a:pPr marL="373063" indent="-373063"/>
            <a:r>
              <a:rPr lang="it-IT" b="0" i="0" u="none" strike="noStrike" baseline="0" dirty="0">
                <a:latin typeface="Arial" panose="020B0604020202020204" pitchFamily="34" charset="0"/>
              </a:rPr>
              <a:t>It is very easy for people to lose credibility with such an audience if an unrealistic scenario or example is used.</a:t>
            </a:r>
          </a:p>
        </p:txBody>
      </p:sp>
    </p:spTree>
    <p:extLst>
      <p:ext uri="{BB962C8B-B14F-4D97-AF65-F5344CB8AC3E}">
        <p14:creationId xmlns:p14="http://schemas.microsoft.com/office/powerpoint/2010/main" val="924978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660"/>
            <a:ext cx="7886700" cy="706040"/>
          </a:xfrm>
        </p:spPr>
        <p:txBody>
          <a:bodyPr/>
          <a:lstStyle/>
          <a:p>
            <a:r>
              <a:rPr lang="it-IT" sz="3600" b="1" kern="1400" dirty="0">
                <a:latin typeface="Arial" panose="020B0604020202020204" pitchFamily="34" charset="0"/>
              </a:rPr>
              <a:t>Presenting designs (3 of 4)</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70125" y="1441244"/>
            <a:ext cx="7886700" cy="4162720"/>
          </a:xfrm>
        </p:spPr>
        <p:txBody>
          <a:bodyPr>
            <a:noAutofit/>
          </a:bodyPr>
          <a:lstStyle/>
          <a:p>
            <a:pPr marL="358775" indent="-358775"/>
            <a:r>
              <a:rPr lang="it-IT" sz="1600" b="0" i="0" u="none" strike="noStrike" baseline="0" dirty="0">
                <a:latin typeface="Arial" panose="020B0604020202020204" pitchFamily="34" charset="0"/>
              </a:rPr>
              <a:t>The purpose of the presentation is equally important. </a:t>
            </a:r>
          </a:p>
          <a:p>
            <a:pPr marL="358775" indent="-358775"/>
            <a:r>
              <a:rPr lang="it-IT" sz="1600" b="0" i="0" u="none" strike="noStrike" baseline="0" dirty="0">
                <a:latin typeface="Arial" panose="020B0604020202020204" pitchFamily="34" charset="0"/>
              </a:rPr>
              <a:t>If the aim is getting the contract, then the presentation should focus on the big selling point and what it is that distinguishes your design from the others. </a:t>
            </a:r>
          </a:p>
          <a:p>
            <a:pPr marL="358775" indent="-358775"/>
            <a:r>
              <a:rPr lang="it-IT" sz="1600" b="0" i="0" u="none" strike="noStrike" baseline="0" dirty="0">
                <a:latin typeface="Arial" panose="020B0604020202020204" pitchFamily="34" charset="0"/>
              </a:rPr>
              <a:t>If the contract is organized and the aim is agreeing the concept, then the focus will be on restating the client’s brief, clarifying requirements and scoping the area. </a:t>
            </a:r>
          </a:p>
          <a:p>
            <a:pPr marL="358775" indent="-358775"/>
            <a:r>
              <a:rPr lang="it-IT" sz="1600" b="0" i="0" u="none" strike="noStrike" baseline="0" dirty="0">
                <a:latin typeface="Arial" panose="020B0604020202020204" pitchFamily="34" charset="0"/>
              </a:rPr>
              <a:t>Where the presentation is concerned with evaluating a general design idea, or with testing major design features with users, then it must be focused on eliciting an appropriate response.</a:t>
            </a:r>
          </a:p>
          <a:p>
            <a:pPr marL="358775" indent="-358775"/>
            <a:r>
              <a:rPr lang="it-IT" sz="1600" b="0" i="0" u="none" strike="noStrike" baseline="0" dirty="0">
                <a:latin typeface="Arial" panose="020B0604020202020204" pitchFamily="34" charset="0"/>
              </a:rPr>
              <a:t>If the prototype or design is still at the concept stage, broad images of the system are appropriate, with little functionality except in key areas. </a:t>
            </a:r>
          </a:p>
          <a:p>
            <a:pPr marL="358775" indent="-358775"/>
            <a:r>
              <a:rPr lang="it-IT" sz="1600" b="0" i="0" u="none" strike="noStrike" baseline="0" dirty="0">
                <a:latin typeface="Arial" panose="020B0604020202020204" pitchFamily="34" charset="0"/>
              </a:rPr>
              <a:t>An early design will emphasize the design principles and the basis of the design language. It will show how the parts fit together, basic navigational features and so on. </a:t>
            </a:r>
          </a:p>
          <a:p>
            <a:pPr marL="358775" indent="-358775"/>
            <a:r>
              <a:rPr lang="it-IT" sz="1600" b="0" i="0" u="none" strike="noStrike" baseline="0" dirty="0">
                <a:latin typeface="Arial" panose="020B0604020202020204" pitchFamily="34" charset="0"/>
              </a:rPr>
              <a:t>If it is a detailed design, then the correct size is important, along with the proposed shapes, colours and text.</a:t>
            </a:r>
          </a:p>
        </p:txBody>
      </p:sp>
    </p:spTree>
    <p:extLst>
      <p:ext uri="{BB962C8B-B14F-4D97-AF65-F5344CB8AC3E}">
        <p14:creationId xmlns:p14="http://schemas.microsoft.com/office/powerpoint/2010/main" val="476335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5073"/>
            <a:ext cx="7886700" cy="749582"/>
          </a:xfrm>
        </p:spPr>
        <p:txBody>
          <a:bodyPr/>
          <a:lstStyle/>
          <a:p>
            <a:r>
              <a:rPr lang="it-IT" sz="3600" b="1" kern="1400" dirty="0">
                <a:latin typeface="Arial" panose="020B0604020202020204" pitchFamily="34" charset="0"/>
              </a:rPr>
              <a:t>Presenting designs (4 of 4)</a:t>
            </a:r>
            <a:endParaRPr lang="it-IT"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7131" y="1421841"/>
            <a:ext cx="7886700" cy="4008869"/>
          </a:xfrm>
        </p:spPr>
        <p:txBody>
          <a:bodyPr/>
          <a:lstStyle/>
          <a:p>
            <a:pPr marL="358775" indent="-358775"/>
            <a:r>
              <a:rPr lang="it-IT" b="0" i="0" u="none" strike="noStrike" baseline="0" dirty="0">
                <a:latin typeface="Arial" panose="020B0604020202020204" pitchFamily="34" charset="0"/>
              </a:rPr>
              <a:t>Finally, it is important to be clear about what is being highlighted by the presentation. </a:t>
            </a:r>
          </a:p>
          <a:p>
            <a:pPr marL="358775" indent="-358775"/>
            <a:r>
              <a:rPr lang="it-IT" b="0" i="0" u="none" strike="noStrike" baseline="0" dirty="0">
                <a:latin typeface="Arial" panose="020B0604020202020204" pitchFamily="34" charset="0"/>
              </a:rPr>
              <a:t>Is it the functionality and events, or is it the interactions and usability with the focus on look and feel, or ease of use? </a:t>
            </a:r>
          </a:p>
          <a:p>
            <a:pPr marL="358775" indent="-358775"/>
            <a:r>
              <a:rPr lang="it-IT" b="0" i="0" u="none" strike="noStrike" baseline="0" dirty="0">
                <a:latin typeface="Arial" panose="020B0604020202020204" pitchFamily="34" charset="0"/>
              </a:rPr>
              <a:t>If the focus is on content and structure, then attend to what information is there and how it is organized, whereas if it is style and aesthetics, then the focus is on features such as enjoyment, visual and tangible design and use of media.</a:t>
            </a:r>
          </a:p>
        </p:txBody>
      </p:sp>
    </p:spTree>
    <p:extLst>
      <p:ext uri="{BB962C8B-B14F-4D97-AF65-F5344CB8AC3E}">
        <p14:creationId xmlns:p14="http://schemas.microsoft.com/office/powerpoint/2010/main" val="20998179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171758"/>
            <a:ext cx="7886700" cy="994172"/>
          </a:xfrm>
        </p:spPr>
        <p:txBody>
          <a:bodyPr/>
          <a:lstStyle/>
          <a:p>
            <a:r>
              <a:rPr lang="it-IT" sz="3600" b="1" i="0" u="none" strike="noStrike" kern="1400" baseline="0" dirty="0">
                <a:latin typeface="Arial" panose="020B0604020202020204" pitchFamily="34" charset="0"/>
              </a:rPr>
              <a:t>Summary</a:t>
            </a:r>
            <a:r>
              <a:rPr lang="it-IT"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8220" y="1440684"/>
            <a:ext cx="7886700" cy="4024858"/>
          </a:xfrm>
        </p:spPr>
        <p:txBody>
          <a:bodyPr>
            <a:noAutofit/>
          </a:bodyPr>
          <a:lstStyle/>
          <a:p>
            <a:pPr marL="358775" indent="-358775"/>
            <a:r>
              <a:rPr lang="it-IT" sz="1800" b="0" i="0" u="none" strike="noStrike" baseline="0" dirty="0">
                <a:latin typeface="Arial" panose="020B0604020202020204" pitchFamily="34" charset="0"/>
              </a:rPr>
              <a:t>In this chapter, we have looked at the main types of envisionment techniques. </a:t>
            </a:r>
          </a:p>
          <a:p>
            <a:pPr marL="358775" indent="-358775"/>
            <a:r>
              <a:rPr lang="it-IT" sz="1800" b="0" i="0" u="none" strike="noStrike" baseline="0" dirty="0">
                <a:latin typeface="Arial" panose="020B0604020202020204" pitchFamily="34" charset="0"/>
              </a:rPr>
              <a:t>These techniques are filtering mechanisms for the designer, effectively screening out parts of the design space that the designer does not want to explore in order to focus on the parts that are of interest. </a:t>
            </a:r>
          </a:p>
          <a:p>
            <a:pPr marL="358775" indent="-358775"/>
            <a:r>
              <a:rPr lang="it-IT" sz="1800" b="0" i="0" u="none" strike="noStrike" baseline="0" dirty="0">
                <a:latin typeface="Arial" panose="020B0604020202020204" pitchFamily="34" charset="0"/>
              </a:rPr>
              <a:t>There are books full of interesting and novel ways of representing aspects of design. </a:t>
            </a:r>
          </a:p>
          <a:p>
            <a:pPr marL="358775" indent="-358775"/>
            <a:r>
              <a:rPr lang="it-IT" sz="1800" b="0" i="0" u="none" strike="noStrike" baseline="0" dirty="0">
                <a:latin typeface="Arial" panose="020B0604020202020204" pitchFamily="34" charset="0"/>
              </a:rPr>
              <a:t>A key feature of design and of the techniques described here is not to sit staring at a blank piece of paper. </a:t>
            </a:r>
          </a:p>
          <a:p>
            <a:pPr marL="358775" indent="-358775"/>
            <a:r>
              <a:rPr lang="it-IT" sz="1800" b="0" i="0" u="none" strike="noStrike" baseline="0" dirty="0">
                <a:latin typeface="Arial" panose="020B0604020202020204" pitchFamily="34" charset="0"/>
              </a:rPr>
              <a:t>Getting inspiration from magazines, websites, software systems, other people, similar systems or products and so on (the importance of examples in design (Herring </a:t>
            </a:r>
            <a:r>
              <a:rPr lang="it-IT" sz="1800" b="0" i="1" u="none" strike="noStrike" baseline="0" dirty="0">
                <a:latin typeface="Arial" panose="020B0604020202020204" pitchFamily="34" charset="0"/>
              </a:rPr>
              <a:t>et al.</a:t>
            </a:r>
            <a:r>
              <a:rPr lang="it-IT" sz="1800" b="0" i="0" u="none" strike="noStrike" baseline="0" dirty="0">
                <a:latin typeface="Arial" panose="020B0604020202020204" pitchFamily="34" charset="0"/>
              </a:rPr>
              <a:t>, 2009) and externalizing ideas through envisionment techniques are the first steps in design.</a:t>
            </a:r>
          </a:p>
        </p:txBody>
      </p:sp>
    </p:spTree>
    <p:extLst>
      <p:ext uri="{BB962C8B-B14F-4D97-AF65-F5344CB8AC3E}">
        <p14:creationId xmlns:p14="http://schemas.microsoft.com/office/powerpoint/2010/main" val="20421867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69319"/>
            <a:ext cx="7886700" cy="801834"/>
          </a:xfrm>
        </p:spPr>
        <p:txBody>
          <a:bodyPr/>
          <a:lstStyle/>
          <a:p>
            <a:r>
              <a:rPr lang="it-IT" sz="3600" b="1" i="0" u="none" strike="noStrike" kern="1400" baseline="0" dirty="0">
                <a:latin typeface="Arial" panose="020B0604020202020204" pitchFamily="34" charset="0"/>
              </a:rPr>
              <a:t>Key points</a:t>
            </a:r>
          </a:p>
        </p:txBody>
      </p:sp>
      <p:sp>
        <p:nvSpPr>
          <p:cNvPr id="3" name="Text Placeholder 2"/>
          <p:cNvSpPr>
            <a:spLocks noGrp="1"/>
          </p:cNvSpPr>
          <p:nvPr>
            <p:ph type="body" idx="4294967295"/>
          </p:nvPr>
        </p:nvSpPr>
        <p:spPr>
          <a:xfrm>
            <a:off x="656590" y="1434633"/>
            <a:ext cx="7886700" cy="4265123"/>
          </a:xfrm>
        </p:spPr>
        <p:txBody>
          <a:bodyPr>
            <a:noAutofit/>
          </a:bodyPr>
          <a:lstStyle/>
          <a:p>
            <a:pPr marL="358775" indent="-358775"/>
            <a:r>
              <a:rPr lang="it-IT" sz="1800" b="0" i="0" u="none" strike="noStrike" baseline="0" dirty="0">
                <a:latin typeface="Arial" panose="020B0604020202020204" pitchFamily="34" charset="0"/>
              </a:rPr>
              <a:t>Envisionment and prototyping bring designs to life for both designers and the people who will use the new designs.</a:t>
            </a:r>
          </a:p>
          <a:p>
            <a:pPr marL="358775" indent="-358775"/>
            <a:r>
              <a:rPr lang="it-IT" sz="1800" b="0" i="0" u="none" strike="noStrike" baseline="0" dirty="0">
                <a:latin typeface="Arial" panose="020B0604020202020204" pitchFamily="34" charset="0"/>
              </a:rPr>
              <a:t>Envisionment – the making of concrete design ideas – is a key feature of UX design. All aspects of the system can and should be envisioned: concepts, functions, structure, interactions and people.</a:t>
            </a:r>
          </a:p>
          <a:p>
            <a:pPr marL="358775" indent="-358775"/>
            <a:r>
              <a:rPr lang="it-IT" sz="1800" b="0" i="0" u="none" strike="noStrike" baseline="0" dirty="0">
                <a:latin typeface="Arial" panose="020B0604020202020204" pitchFamily="34" charset="0"/>
              </a:rPr>
              <a:t>Envisionment aids the generation, communication and evaluation of ideas.</a:t>
            </a:r>
          </a:p>
          <a:p>
            <a:pPr marL="358775" indent="-358775"/>
            <a:r>
              <a:rPr lang="it-IT" sz="1800" b="0" i="0" u="none" strike="noStrike" baseline="0" dirty="0">
                <a:latin typeface="Arial" panose="020B0604020202020204" pitchFamily="34" charset="0"/>
              </a:rPr>
              <a:t>People should take an active part in envisionment wherever possible – the process allows essential feedback from customers and clients.</a:t>
            </a:r>
          </a:p>
          <a:p>
            <a:pPr marL="358775" indent="-358775"/>
            <a:r>
              <a:rPr lang="it-IT" sz="1800" b="0" i="0" u="none" strike="noStrike" baseline="0" dirty="0">
                <a:latin typeface="Arial" panose="020B0604020202020204" pitchFamily="34" charset="0"/>
              </a:rPr>
              <a:t>Basic techniques include storyboards, different forms of sketch, mood boards, maps, wireframes, lo-fi and hi-fi prototypes.</a:t>
            </a:r>
          </a:p>
          <a:p>
            <a:pPr marL="358775" indent="-358775"/>
            <a:r>
              <a:rPr lang="it-IT" sz="1800" b="0" i="0" u="none" strike="noStrike" baseline="0" dirty="0">
                <a:latin typeface="Arial" panose="020B0604020202020204" pitchFamily="34" charset="0"/>
              </a:rPr>
              <a:t>Prototyping may focus on a vertical or horizontal slice through the system, or cover the whole system and may evolve into a final product or be thrown away and re-engineered.</a:t>
            </a:r>
          </a:p>
        </p:txBody>
      </p:sp>
    </p:spTree>
    <p:extLst>
      <p:ext uri="{BB962C8B-B14F-4D97-AF65-F5344CB8AC3E}">
        <p14:creationId xmlns:p14="http://schemas.microsoft.com/office/powerpoint/2010/main" val="1949548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0760"/>
            <a:ext cx="7886700" cy="629840"/>
          </a:xfrm>
        </p:spPr>
        <p:txBody>
          <a:bodyPr/>
          <a:lstStyle/>
          <a:p>
            <a:r>
              <a:rPr lang="en-US" sz="3600" b="1" i="0" u="none" strike="noStrike" kern="1400" baseline="0" dirty="0">
                <a:latin typeface="Arial" panose="020B0604020202020204" pitchFamily="34" charset="0"/>
              </a:rPr>
              <a:t>Representations</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48970" y="1426469"/>
            <a:ext cx="7886700" cy="4679156"/>
          </a:xfrm>
        </p:spPr>
        <p:txBody>
          <a:bodyPr>
            <a:noAutofit/>
          </a:bodyPr>
          <a:lstStyle/>
          <a:p>
            <a:pPr marL="358775" indent="-358775"/>
            <a:r>
              <a:rPr lang="en-US" sz="1800" b="0" i="0" u="none" strike="noStrike" baseline="0" dirty="0">
                <a:latin typeface="Arial" panose="020B0604020202020204" pitchFamily="34" charset="0"/>
              </a:rPr>
              <a:t>Representations work by suppressing unnecessary detail, thus ensuring that the significant features of some artefact or activity stand out. </a:t>
            </a:r>
          </a:p>
          <a:p>
            <a:pPr marL="358775" indent="-358775"/>
            <a:r>
              <a:rPr lang="en-US" sz="1800" b="0" i="0" u="none" strike="noStrike" baseline="0" dirty="0">
                <a:latin typeface="Arial" panose="020B0604020202020204" pitchFamily="34" charset="0"/>
              </a:rPr>
              <a:t>A good representation is accurate enough to reflect the features of the system being modelled but simple enough to avoid confusion. </a:t>
            </a:r>
          </a:p>
          <a:p>
            <a:pPr marL="358775" indent="-358775"/>
            <a:r>
              <a:rPr lang="en-US" sz="1800" b="0" i="0" u="none" strike="noStrike" baseline="0" dirty="0">
                <a:latin typeface="Arial" panose="020B0604020202020204" pitchFamily="34" charset="0"/>
              </a:rPr>
              <a:t>It adopts a style of presentation that is suitable for its purpose.</a:t>
            </a:r>
          </a:p>
          <a:p>
            <a:pPr marL="358775" indent="-358775"/>
            <a:r>
              <a:rPr lang="en-US" sz="1800" b="0" i="0" u="none" strike="noStrike" baseline="0" dirty="0">
                <a:latin typeface="Arial" panose="020B0604020202020204" pitchFamily="34" charset="0"/>
              </a:rPr>
              <a:t>Consider the following example:</a:t>
            </a:r>
          </a:p>
          <a:p>
            <a:pPr marL="808038" lvl="1" indent="-427038">
              <a:buFont typeface="Arial" panose="020B0604020202020204" pitchFamily="34" charset="0"/>
              <a:buChar char="‒"/>
            </a:pPr>
            <a:r>
              <a:rPr lang="en-US" sz="1600" b="0" i="0" u="none" strike="noStrike" baseline="0" dirty="0">
                <a:latin typeface="Arial" panose="020B0604020202020204" pitchFamily="34" charset="0"/>
              </a:rPr>
              <a:t>A car designer has been commissioned to produce a new luxury sports car. He or she doodles a few designs on paper and shows them to other designers on the team. They make some comments and criticisms and as a result changes are made. Finally, the designer is satisfied with one of the designs and draws up detailed blueprints that are given to the firm’s model maker. Scale models are produced and sent to Marketing and Sales for customer reaction. The scale models are also subjected to wind tunnel experiments to investigate the aerodynamics of the design and the results are used in a computer program that will calculate the car’s speed and fuel efficiency.</a:t>
            </a:r>
          </a:p>
        </p:txBody>
      </p:sp>
    </p:spTree>
    <p:extLst>
      <p:ext uri="{BB962C8B-B14F-4D97-AF65-F5344CB8AC3E}">
        <p14:creationId xmlns:p14="http://schemas.microsoft.com/office/powerpoint/2010/main" val="954216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52201"/>
            <a:ext cx="7886700" cy="453492"/>
          </a:xfrm>
        </p:spPr>
        <p:txBody>
          <a:bodyPr/>
          <a:lstStyle/>
          <a:p>
            <a:r>
              <a:rPr lang="en-US" sz="3600" b="1" i="0" u="none" strike="noStrike" kern="1400" baseline="0" dirty="0">
                <a:latin typeface="Arial" panose="020B0604020202020204" pitchFamily="34" charset="0"/>
              </a:rPr>
              <a:t>Car design example</a:t>
            </a:r>
          </a:p>
        </p:txBody>
      </p:sp>
      <p:sp>
        <p:nvSpPr>
          <p:cNvPr id="3" name="Text Placeholder 2"/>
          <p:cNvSpPr>
            <a:spLocks noGrp="1"/>
          </p:cNvSpPr>
          <p:nvPr>
            <p:ph type="body" idx="4294967295"/>
          </p:nvPr>
        </p:nvSpPr>
        <p:spPr>
          <a:xfrm>
            <a:off x="646793" y="1406525"/>
            <a:ext cx="7886700" cy="4356100"/>
          </a:xfrm>
        </p:spPr>
        <p:txBody>
          <a:bodyPr>
            <a:noAutofit/>
          </a:bodyPr>
          <a:lstStyle/>
          <a:p>
            <a:pPr marL="358775" indent="-358775"/>
            <a:r>
              <a:rPr lang="en-US" b="0" i="0" u="none" strike="noStrike" baseline="0" dirty="0">
                <a:latin typeface="Arial" panose="020B0604020202020204" pitchFamily="34" charset="0"/>
              </a:rPr>
              <a:t>The designer is using four different representations in at least four different ways:</a:t>
            </a:r>
          </a:p>
          <a:p>
            <a:pPr marL="808038" lvl="1" indent="-427038">
              <a:buFont typeface="Arial" panose="020B0604020202020204" pitchFamily="34" charset="0"/>
              <a:buChar char="‒"/>
            </a:pPr>
            <a:r>
              <a:rPr lang="en-US" sz="2000" b="0" i="0" u="none" strike="noStrike" baseline="0" dirty="0">
                <a:latin typeface="Arial" panose="020B0604020202020204" pitchFamily="34" charset="0"/>
              </a:rPr>
              <a:t>The original representations focus on clearing the mind. In this case, they are doodles and sketches that are used to generate new ideas – ideation </a:t>
            </a:r>
            <a:r>
              <a:rPr lang="en-US" sz="2000" dirty="0">
                <a:latin typeface="Arial" panose="020B0604020202020204" pitchFamily="34" charset="0"/>
              </a:rPr>
              <a:t>– </a:t>
            </a:r>
            <a:r>
              <a:rPr lang="en-US" sz="2000" b="0" i="0" u="none" strike="noStrike" baseline="0" dirty="0">
                <a:latin typeface="Arial" panose="020B0604020202020204" pitchFamily="34" charset="0"/>
              </a:rPr>
              <a:t>, examine possibilities and prompt for questions.</a:t>
            </a:r>
          </a:p>
          <a:p>
            <a:pPr marL="808038" lvl="1" indent="-427038">
              <a:buFont typeface="Arial" panose="020B0604020202020204" pitchFamily="34" charset="0"/>
              <a:buChar char="‒"/>
            </a:pPr>
            <a:r>
              <a:rPr lang="en-US" sz="2000" b="0" i="0" u="none" strike="noStrike" baseline="0" dirty="0">
                <a:latin typeface="Arial" panose="020B0604020202020204" pitchFamily="34" charset="0"/>
              </a:rPr>
              <a:t>The blueprints given to the model maker and the scale model given to the Marketing and Sales departments are suitable for accurately expressing ideas to others.</a:t>
            </a:r>
          </a:p>
          <a:p>
            <a:pPr marL="808038" lvl="1" indent="-427038">
              <a:buFont typeface="Arial" panose="020B0604020202020204" pitchFamily="34" charset="0"/>
              <a:buChar char="‒"/>
            </a:pPr>
            <a:r>
              <a:rPr lang="en-US" sz="2000" b="0" i="0" u="none" strike="noStrike" baseline="0" dirty="0">
                <a:latin typeface="Arial" panose="020B0604020202020204" pitchFamily="34" charset="0"/>
              </a:rPr>
              <a:t>The wind tunnel experiments show representations being used to test ideas.</a:t>
            </a:r>
          </a:p>
          <a:p>
            <a:pPr marL="808038" lvl="1" indent="-427038">
              <a:buFont typeface="Arial" panose="020B0604020202020204" pitchFamily="34" charset="0"/>
              <a:buChar char="‒"/>
            </a:pPr>
            <a:r>
              <a:rPr lang="en-US" sz="2000" b="0" i="0" u="none" strike="noStrike" baseline="0" dirty="0">
                <a:latin typeface="Arial" panose="020B0604020202020204" pitchFamily="34" charset="0"/>
              </a:rPr>
              <a:t>The computer model is used to make predictions.</a:t>
            </a:r>
          </a:p>
        </p:txBody>
      </p:sp>
    </p:spTree>
    <p:extLst>
      <p:ext uri="{BB962C8B-B14F-4D97-AF65-F5344CB8AC3E}">
        <p14:creationId xmlns:p14="http://schemas.microsoft.com/office/powerpoint/2010/main" val="107495144"/>
      </p:ext>
    </p:extLst>
  </p:cSld>
  <p:clrMapOvr>
    <a:masterClrMapping/>
  </p:clrMapOvr>
</p:sld>
</file>

<file path=ppt/theme/theme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8423</Words>
  <Application>Microsoft Office PowerPoint</Application>
  <PresentationFormat>On-screen Show (4:3)</PresentationFormat>
  <Paragraphs>447</Paragraphs>
  <Slides>74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ＭＳ Ｐゴシック</vt:lpstr>
      <vt:lpstr>ＭＳ Ｐゴシック</vt:lpstr>
      <vt:lpstr>Arial</vt:lpstr>
      <vt:lpstr>Times</vt:lpstr>
      <vt:lpstr>Times New Roman</vt:lpstr>
      <vt:lpstr>Verdana</vt:lpstr>
      <vt:lpstr>2_Default Design</vt:lpstr>
      <vt:lpstr>PowerPoint Presentation</vt:lpstr>
      <vt:lpstr>Contents</vt:lpstr>
      <vt:lpstr>Overview</vt:lpstr>
      <vt:lpstr>Aims</vt:lpstr>
      <vt:lpstr>Finding suitable representations</vt:lpstr>
      <vt:lpstr>Design space</vt:lpstr>
      <vt:lpstr>Different techniques </vt:lpstr>
      <vt:lpstr>Representations </vt:lpstr>
      <vt:lpstr>Car design example</vt:lpstr>
      <vt:lpstr>Challenge 8.1</vt:lpstr>
      <vt:lpstr>An outline envisionment process</vt:lpstr>
      <vt:lpstr>Sketching for ideation</vt:lpstr>
      <vt:lpstr>The art of sketching </vt:lpstr>
      <vt:lpstr>Sketching user experiences (1 of 2) </vt:lpstr>
      <vt:lpstr>Sketching user experiences (2 of 2) </vt:lpstr>
      <vt:lpstr>Sketching</vt:lpstr>
      <vt:lpstr>Storyboarding </vt:lpstr>
      <vt:lpstr>Narrative storyboards (1 of 2) </vt:lpstr>
      <vt:lpstr>Narrative storyboards (2 of 2) </vt:lpstr>
      <vt:lpstr>Storyboards</vt:lpstr>
      <vt:lpstr>Hints and tips for sketching </vt:lpstr>
      <vt:lpstr>Visualizing look and feel</vt:lpstr>
      <vt:lpstr>Emotion and feelings </vt:lpstr>
      <vt:lpstr>Mood boards (1 of 2)</vt:lpstr>
      <vt:lpstr>Example</vt:lpstr>
      <vt:lpstr>Mood boards (2 of 2)</vt:lpstr>
      <vt:lpstr>Descriptive adjectives </vt:lpstr>
      <vt:lpstr>Design workbooks</vt:lpstr>
      <vt:lpstr>Example: Explore Scot</vt:lpstr>
      <vt:lpstr>Great Scot workshops (1 of 2)</vt:lpstr>
      <vt:lpstr>Great Scot workshops (2 of 2)</vt:lpstr>
      <vt:lpstr>Mapping the interaction</vt:lpstr>
      <vt:lpstr>Navigation maps</vt:lpstr>
      <vt:lpstr>PowerPoint Presentation</vt:lpstr>
      <vt:lpstr>More maps (1 of 2)</vt:lpstr>
      <vt:lpstr>Journey maps</vt:lpstr>
      <vt:lpstr>More maps (2 of 2)</vt:lpstr>
      <vt:lpstr>Persona/Empathy map</vt:lpstr>
      <vt:lpstr>Wireframes (1 of 4)</vt:lpstr>
      <vt:lpstr>Wireframes (2 of 4)</vt:lpstr>
      <vt:lpstr>Wireframes (3 of 4)</vt:lpstr>
      <vt:lpstr>Wireframes (4 of 4)</vt:lpstr>
      <vt:lpstr>PowerPoint Presentation</vt:lpstr>
      <vt:lpstr>Prototypes</vt:lpstr>
      <vt:lpstr>Prototyping (1 of 2)</vt:lpstr>
      <vt:lpstr>Prototyping (2 of 2)</vt:lpstr>
      <vt:lpstr>Hi-fi prototypes (1 of 2)</vt:lpstr>
      <vt:lpstr>Hi-fi prototypes (2 of 2)</vt:lpstr>
      <vt:lpstr>Lo-fi prototypes (1 of 2)</vt:lpstr>
      <vt:lpstr>Lo-fi prototypes (2 of 2)</vt:lpstr>
      <vt:lpstr>Lo-fi prototypes</vt:lpstr>
      <vt:lpstr>Paper prototypes</vt:lpstr>
      <vt:lpstr>Practical issues</vt:lpstr>
      <vt:lpstr>Video prototypes (1 of 2)</vt:lpstr>
      <vt:lpstr>Video prototypes (2 of 2)</vt:lpstr>
      <vt:lpstr>Example</vt:lpstr>
      <vt:lpstr>Wizard of Oz prototypes</vt:lpstr>
      <vt:lpstr>Different approaches to functionality in prototypes</vt:lpstr>
      <vt:lpstr>Envisionment in practice (1 of 2)</vt:lpstr>
      <vt:lpstr>Envisionment in practice (2 of 2)</vt:lpstr>
      <vt:lpstr>Prototypes and participatory design</vt:lpstr>
      <vt:lpstr>Prototypes</vt:lpstr>
      <vt:lpstr>Trade-offs in prototyping (1 of 2)</vt:lpstr>
      <vt:lpstr>Trade-offs in prototyping (2 of 2)</vt:lpstr>
      <vt:lpstr>Prototyping throughout the design process</vt:lpstr>
      <vt:lpstr>Challenge 8.5</vt:lpstr>
      <vt:lpstr>Prototyping tools</vt:lpstr>
      <vt:lpstr>Challenge 8.6</vt:lpstr>
      <vt:lpstr>Presenting designs (1 of 4)</vt:lpstr>
      <vt:lpstr>Presenting designs (2 of 4)</vt:lpstr>
      <vt:lpstr>Presenting designs (3 of 4)</vt:lpstr>
      <vt:lpstr>Presenting designs (4 of 4)</vt:lpstr>
      <vt:lpstr>Summary </vt:lpstr>
      <vt:lpstr>Key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Envisionment</dc:title>
  <dc:creator>Benyon, David</dc:creator>
  <cp:lastModifiedBy>Vivekan G</cp:lastModifiedBy>
  <cp:revision>196</cp:revision>
  <dcterms:created xsi:type="dcterms:W3CDTF">2017-11-08T10:16:45Z</dcterms:created>
  <dcterms:modified xsi:type="dcterms:W3CDTF">2019-03-30T09:56:48Z</dcterms:modified>
</cp:coreProperties>
</file>